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9"/>
  </p:notesMasterIdLst>
  <p:sldIdLst>
    <p:sldId id="256" r:id="rId2"/>
    <p:sldId id="510" r:id="rId3"/>
    <p:sldId id="511" r:id="rId4"/>
    <p:sldId id="522" r:id="rId5"/>
    <p:sldId id="523" r:id="rId6"/>
    <p:sldId id="558" r:id="rId7"/>
    <p:sldId id="552" r:id="rId8"/>
    <p:sldId id="531" r:id="rId9"/>
    <p:sldId id="538" r:id="rId10"/>
    <p:sldId id="532" r:id="rId11"/>
    <p:sldId id="537" r:id="rId12"/>
    <p:sldId id="543" r:id="rId13"/>
    <p:sldId id="539" r:id="rId14"/>
    <p:sldId id="521" r:id="rId15"/>
    <p:sldId id="560" r:id="rId16"/>
    <p:sldId id="525" r:id="rId17"/>
    <p:sldId id="554" r:id="rId18"/>
    <p:sldId id="536" r:id="rId19"/>
    <p:sldId id="559" r:id="rId20"/>
    <p:sldId id="557" r:id="rId21"/>
    <p:sldId id="517" r:id="rId22"/>
    <p:sldId id="555" r:id="rId23"/>
    <p:sldId id="556" r:id="rId24"/>
    <p:sldId id="520" r:id="rId25"/>
    <p:sldId id="526" r:id="rId26"/>
    <p:sldId id="546" r:id="rId27"/>
    <p:sldId id="544" r:id="rId28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D8"/>
    <a:srgbClr val="999999"/>
    <a:srgbClr val="CE4143"/>
    <a:srgbClr val="D97577"/>
    <a:srgbClr val="E1B7BB"/>
    <a:srgbClr val="D4DCE8"/>
    <a:srgbClr val="BBD5E8"/>
    <a:srgbClr val="9BC2DD"/>
    <a:srgbClr val="78AAD1"/>
    <a:srgbClr val="599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8" autoAdjust="0"/>
    <p:restoredTop sz="87887" autoAdjust="0"/>
  </p:normalViewPr>
  <p:slideViewPr>
    <p:cSldViewPr>
      <p:cViewPr varScale="1">
        <p:scale>
          <a:sx n="129" d="100"/>
          <a:sy n="129" d="100"/>
        </p:scale>
        <p:origin x="224" y="200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/>
              <a:t>in 449, you'll see these names as well </a:t>
            </a:r>
            <a:r>
              <a:rPr lang="mr-IN" baseline="0" dirty="0"/>
              <a:t>–</a:t>
            </a:r>
            <a:r>
              <a:rPr lang="en-US" baseline="0" dirty="0"/>
              <a:t> machine code files have .data and .text segments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a word is the “most comfortable size of </a:t>
            </a:r>
            <a:r>
              <a:rPr lang="en-US" baseline="0" dirty="0" err="1"/>
              <a:t>int</a:t>
            </a:r>
            <a:r>
              <a:rPr lang="en-US" baseline="0" dirty="0"/>
              <a:t>” for a CPU. MIPS has 32-bit registers, so its .words are 32 bits too.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I put “type” in quotes here because in </a:t>
            </a:r>
            <a:r>
              <a:rPr lang="en-US" baseline="0" dirty="0" err="1"/>
              <a:t>asm</a:t>
            </a:r>
            <a:r>
              <a:rPr lang="en-US" baseline="0" dirty="0"/>
              <a:t>, </a:t>
            </a:r>
            <a:r>
              <a:rPr lang="en-US" i="1" baseline="0" dirty="0"/>
              <a:t>we have no types. </a:t>
            </a:r>
            <a:r>
              <a:rPr lang="en-US" i="0" baseline="0" dirty="0"/>
              <a:t>it’s </a:t>
            </a:r>
            <a:r>
              <a:rPr lang="en-US" i="1" baseline="0" dirty="0"/>
              <a:t>kind of</a:t>
            </a:r>
            <a:r>
              <a:rPr lang="en-US" i="0" baseline="0" dirty="0"/>
              <a:t> like using </a:t>
            </a:r>
            <a:r>
              <a:rPr lang="en-US" i="0" baseline="0" dirty="0" err="1"/>
              <a:t>int</a:t>
            </a:r>
            <a:r>
              <a:rPr lang="en-US" i="0" baseline="0" dirty="0"/>
              <a:t> in java, but unlike in java, </a:t>
            </a:r>
            <a:r>
              <a:rPr lang="en-US" b="1" i="0" baseline="0" dirty="0"/>
              <a:t>neither the assembler nor the CPU will actually ensure that you use ‘x’ like an int. you can do whatever the hell you want with it. </a:t>
            </a:r>
            <a:r>
              <a:rPr lang="en-US" b="0" i="0" baseline="0" dirty="0"/>
              <a:t>.word </a:t>
            </a:r>
            <a:r>
              <a:rPr lang="en-US" b="0" i="1" baseline="0" dirty="0"/>
              <a:t>really </a:t>
            </a:r>
            <a:r>
              <a:rPr lang="en-US" b="0" i="0" baseline="0" dirty="0"/>
              <a:t>just means “set aside 4 bytes of space, at an address that is a multiple of 4, put the initializer in it.”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71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load WORD and store WORD</a:t>
            </a:r>
          </a:p>
          <a:p>
            <a:r>
              <a:rPr lang="en-US" baseline="0" dirty="0"/>
              <a:t>- I hate this exception I hate it I hate it I hate it I hate teaching it I hate correcting people on it I hate all the confusion it causes why did they have to do this </a:t>
            </a:r>
            <a:r>
              <a:rPr lang="en-US" baseline="0" dirty="0" err="1"/>
              <a:t>aaaaaAAAAAAAAAAAAA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74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this works for anything</a:t>
            </a:r>
            <a:r>
              <a:rPr lang="en-US" baseline="0" dirty="0"/>
              <a:t> bigger than a byte: </a:t>
            </a:r>
            <a:r>
              <a:rPr lang="en-US" baseline="0" dirty="0" err="1"/>
              <a:t>halfwords</a:t>
            </a:r>
            <a:r>
              <a:rPr lang="en-US" baseline="0" dirty="0"/>
              <a:t> (16-bit values), 64-bit values, etc.</a:t>
            </a:r>
          </a:p>
          <a:p>
            <a:r>
              <a:rPr lang="en-US" baseline="0" dirty="0"/>
              <a:t>- but the </a:t>
            </a:r>
            <a:r>
              <a:rPr lang="en-US" i="1" baseline="0" dirty="0"/>
              <a:t>order of the bytes </a:t>
            </a:r>
            <a:r>
              <a:rPr lang="en-US" baseline="0" dirty="0"/>
              <a:t>is important (endianness; we'll come back to that)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56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- 0, 4, 7, and 8</a:t>
            </a:r>
            <a:r>
              <a:rPr lang="en-US" baseline="0" dirty="0"/>
              <a:t> respectively.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0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922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82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2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040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you need</a:t>
            </a:r>
            <a:r>
              <a:rPr lang="en-US" baseline="0" dirty="0"/>
              <a:t> CONTEXT to know what this value means (to know the "what")</a:t>
            </a:r>
          </a:p>
          <a:p>
            <a:r>
              <a:rPr lang="en-US" baseline="0" dirty="0"/>
              <a:t>- even beyond that, its PURPOSE (the "why") is another layer of abstraction on top of that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05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it's good at doing fun things with bit patterns</a:t>
            </a:r>
          </a:p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but don't confuse what it does with intelligence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66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73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 like to think of writing </a:t>
            </a:r>
            <a:r>
              <a:rPr lang="en-US" dirty="0" err="1"/>
              <a:t>asm</a:t>
            </a:r>
            <a:r>
              <a:rPr lang="en-US" dirty="0"/>
              <a:t> as like solving a puzzle. </a:t>
            </a:r>
          </a:p>
          <a:p>
            <a:r>
              <a:rPr lang="en-US" dirty="0"/>
              <a:t>	- it's really important to keep track of your goal, what pieces you have, and how you can move those pieces around.</a:t>
            </a:r>
          </a:p>
          <a:p>
            <a:r>
              <a:rPr lang="en-US" dirty="0"/>
              <a:t>	- it can be really confusing, </a:t>
            </a:r>
            <a:r>
              <a:rPr lang="en-US" i="1" dirty="0"/>
              <a:t>if you let it get away from you. </a:t>
            </a:r>
          </a:p>
          <a:p>
            <a:r>
              <a:rPr lang="en-US" i="1" dirty="0"/>
              <a:t>	- </a:t>
            </a:r>
            <a:r>
              <a:rPr lang="en-US" i="0" dirty="0"/>
              <a:t>but you're smarter than the computer, and you can come up with ways to make things easier for yourself.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2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volatile = loses data when powered off</a:t>
            </a:r>
          </a:p>
          <a:p>
            <a:pPr marL="0" marR="0" lvl="2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non-volatile =</a:t>
            </a:r>
            <a:r>
              <a:rPr lang="en-US" baseline="0" dirty="0"/>
              <a:t> keeps data even without power, often for years</a:t>
            </a:r>
            <a:endParaRPr lang="en-US" dirty="0"/>
          </a:p>
          <a:p>
            <a:pPr marL="0" marR="0" lvl="2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</a:t>
            </a:r>
            <a:r>
              <a:rPr lang="en-US" sz="1200" dirty="0"/>
              <a:t>maybe in the future memory won't be volatile, or the line between system memory and persistent storage will go away</a:t>
            </a:r>
            <a:r>
              <a:rPr lang="mr-IN" sz="1200" dirty="0"/>
              <a:t>…</a:t>
            </a:r>
            <a:endParaRPr lang="en-US" sz="1200" dirty="0"/>
          </a:p>
          <a:p>
            <a:pPr marL="0" marR="0" lvl="2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- the CPU can only operate on data in </a:t>
            </a:r>
            <a:r>
              <a:rPr lang="en-US" sz="1200" b="1" dirty="0"/>
              <a:t>registers</a:t>
            </a:r>
            <a:r>
              <a:rPr lang="en-US" sz="1200" b="0" dirty="0"/>
              <a:t> </a:t>
            </a:r>
            <a:r>
              <a:rPr lang="mr-IN" sz="1200" b="0" dirty="0"/>
              <a:t>–</a:t>
            </a:r>
            <a:r>
              <a:rPr lang="en-US" sz="1200" b="0" dirty="0"/>
              <a:t> so that means we have to be able to copy data between mem and </a:t>
            </a:r>
            <a:r>
              <a:rPr lang="en-US" sz="1200" b="0" dirty="0" err="1"/>
              <a:t>regs</a:t>
            </a:r>
            <a:r>
              <a:rPr lang="en-US" sz="1200" b="0" dirty="0"/>
              <a:t>!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16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addresses start</a:t>
            </a:r>
            <a:r>
              <a:rPr lang="en-US" baseline="0" dirty="0"/>
              <a:t> at 0 because it's a </a:t>
            </a:r>
            <a:r>
              <a:rPr lang="en-US" b="1" baseline="0" dirty="0"/>
              <a:t>measure of distance </a:t>
            </a:r>
            <a:r>
              <a:rPr lang="en-US" baseline="0" dirty="0"/>
              <a:t>from the beginning (same for arrays, really)</a:t>
            </a:r>
          </a:p>
          <a:p>
            <a:r>
              <a:rPr lang="en-US" baseline="0" dirty="0"/>
              <a:t>- you can think of addresses as indexes into the array of memory bytes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 there are </a:t>
            </a:r>
            <a:r>
              <a:rPr lang="en-US" dirty="0"/>
              <a:t>not many </a:t>
            </a:r>
            <a:r>
              <a:rPr lang="en-US" i="1" dirty="0"/>
              <a:t>non-</a:t>
            </a:r>
            <a:r>
              <a:rPr lang="en-US" dirty="0"/>
              <a:t>byte-addressable machines these days</a:t>
            </a:r>
            <a:r>
              <a:rPr lang="mr-IN" baseline="0" dirty="0"/>
              <a:t>…</a:t>
            </a:r>
            <a:r>
              <a:rPr lang="en-US" baseline="0" dirty="0"/>
              <a:t> virtually all are byte-addressable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56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- IN MY DAY WE ONLY HAD ONE DIMENSION AND WE LIKED IT THAT 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63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we use powers of 2 cause they're nice "round numbers" in binary!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- 1000 vs. 1024</a:t>
            </a:r>
            <a:r>
              <a:rPr lang="en-US" baseline="0" dirty="0"/>
              <a:t> isn't too big of a difference, but the bigger the prefix, the bigger the discrepancy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- 1024 bits = 1 </a:t>
            </a:r>
            <a:r>
              <a:rPr lang="en-US" baseline="0" dirty="0" err="1"/>
              <a:t>kibibit</a:t>
            </a:r>
            <a:r>
              <a:rPr lang="mr-IN" baseline="0" dirty="0"/>
              <a:t>…</a:t>
            </a:r>
            <a:r>
              <a:rPr lang="en-US" baseline="0" dirty="0"/>
              <a:t> it just SOUNDS SILLY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 </a:t>
            </a:r>
            <a:r>
              <a:rPr lang="en-US" dirty="0"/>
              <a:t>1TB = 10</a:t>
            </a:r>
            <a:r>
              <a:rPr lang="en-US" baseline="30000" dirty="0"/>
              <a:t>12</a:t>
            </a:r>
            <a:r>
              <a:rPr lang="en-US" dirty="0"/>
              <a:t>B</a:t>
            </a:r>
            <a:r>
              <a:rPr lang="en-US" baseline="0" dirty="0"/>
              <a:t> </a:t>
            </a:r>
            <a:r>
              <a:rPr lang="en-US" dirty="0"/>
              <a:t>÷ 2</a:t>
            </a:r>
            <a:r>
              <a:rPr lang="en-US" baseline="30000" dirty="0"/>
              <a:t>40</a:t>
            </a:r>
            <a:r>
              <a:rPr lang="en-US" dirty="0"/>
              <a:t> = </a:t>
            </a:r>
            <a:r>
              <a:rPr lang="en-US" b="1" dirty="0"/>
              <a:t>909 </a:t>
            </a:r>
            <a:r>
              <a:rPr lang="en-US" b="1" dirty="0" err="1"/>
              <a:t>GiB</a:t>
            </a:r>
            <a:endParaRPr lang="en-US" b="1" dirty="0"/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- network speeds are even trickier cause they're measured in BITS/sec, not bytes/sec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	- 1Mb/s</a:t>
            </a:r>
            <a:r>
              <a:rPr lang="en-US" b="0" baseline="0" dirty="0"/>
              <a:t> = 125,000 B/s </a:t>
            </a:r>
            <a:r>
              <a:rPr lang="en-US" dirty="0"/>
              <a:t>÷ 2</a:t>
            </a:r>
            <a:r>
              <a:rPr lang="en-US" baseline="30000" dirty="0"/>
              <a:t>10</a:t>
            </a:r>
            <a:r>
              <a:rPr lang="en-US" baseline="0" dirty="0"/>
              <a:t> = </a:t>
            </a:r>
            <a:r>
              <a:rPr lang="en-US" b="1" baseline="0" dirty="0"/>
              <a:t>122KiB/s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52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a variable's name is really just a mnemonic for its address. that goes for HLLs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6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in some architectures (like x86…), </a:t>
            </a:r>
            <a:r>
              <a:rPr lang="en-US" i="1" dirty="0"/>
              <a:t>many</a:t>
            </a:r>
            <a:r>
              <a:rPr lang="en-US" dirty="0"/>
              <a:t> instructions can access memory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of course if you're not </a:t>
            </a:r>
            <a:r>
              <a:rPr lang="en-US" i="1" dirty="0"/>
              <a:t>changing</a:t>
            </a:r>
            <a:r>
              <a:rPr lang="en-US" i="0" dirty="0"/>
              <a:t> the variable, it'll just load without any store.</a:t>
            </a:r>
          </a:p>
          <a:p>
            <a:r>
              <a:rPr lang="en-US" i="0" dirty="0"/>
              <a:t>- by using this as the first example of using variables, invariably people get it in their heads that you always have to load and store </a:t>
            </a:r>
            <a:r>
              <a:rPr lang="en-US" i="1" dirty="0"/>
              <a:t>every time you access a variable</a:t>
            </a:r>
            <a:r>
              <a:rPr lang="en-US" i="0" dirty="0"/>
              <a:t> and that's just not the case. I just use this as the example because it demonstrates both.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6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5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 dirty="0">
                <a:latin typeface="+mj-lt"/>
              </a:rPr>
              <a:t>Memory and Addresses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CS </a:t>
            </a:r>
            <a:r>
              <a:rPr lang="en-US" dirty="0"/>
              <a:t>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Load-store 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891141"/>
          </a:xfrm>
        </p:spPr>
        <p:txBody>
          <a:bodyPr/>
          <a:lstStyle/>
          <a:p>
            <a:r>
              <a:rPr lang="en-US" dirty="0"/>
              <a:t>in a </a:t>
            </a:r>
            <a:r>
              <a:rPr lang="en-US" b="1" dirty="0"/>
              <a:t>load-store</a:t>
            </a:r>
            <a:r>
              <a:rPr lang="en-US" dirty="0"/>
              <a:t> architecture (like MIPS), </a:t>
            </a:r>
            <a:r>
              <a:rPr lang="en-US" b="1" dirty="0"/>
              <a:t>all </a:t>
            </a:r>
            <a:r>
              <a:rPr lang="en-US" dirty="0"/>
              <a:t>memory accesses are done with two kinds of instructions: </a:t>
            </a:r>
            <a:r>
              <a:rPr lang="en-US" b="1" dirty="0"/>
              <a:t>loads </a:t>
            </a:r>
            <a:r>
              <a:rPr lang="en-US" dirty="0"/>
              <a:t>and </a:t>
            </a:r>
            <a:r>
              <a:rPr lang="en-US" b="1" dirty="0"/>
              <a:t>stores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62000" y="1951764"/>
            <a:ext cx="3779847" cy="970746"/>
            <a:chOff x="581843" y="1409700"/>
            <a:chExt cx="4796621" cy="1981201"/>
          </a:xfrm>
        </p:grpSpPr>
        <p:sp>
          <p:nvSpPr>
            <p:cNvPr id="14" name="Rectangle 13"/>
            <p:cNvSpPr/>
            <p:nvPr/>
          </p:nvSpPr>
          <p:spPr>
            <a:xfrm>
              <a:off x="581843" y="1409700"/>
              <a:ext cx="2089086" cy="19812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Registers</a:t>
              </a:r>
              <a:endParaRPr 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79365" y="1409700"/>
              <a:ext cx="1999099" cy="19812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Memory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65247" y="1276330"/>
            <a:ext cx="7413671" cy="769441"/>
            <a:chOff x="1265247" y="1953466"/>
            <a:chExt cx="7413671" cy="769441"/>
          </a:xfrm>
        </p:grpSpPr>
        <p:grpSp>
          <p:nvGrpSpPr>
            <p:cNvPr id="21" name="Group 20"/>
            <p:cNvGrpSpPr/>
            <p:nvPr/>
          </p:nvGrpSpPr>
          <p:grpSpPr>
            <a:xfrm>
              <a:off x="1265247" y="2047474"/>
              <a:ext cx="2423324" cy="581426"/>
              <a:chOff x="1265247" y="2047474"/>
              <a:chExt cx="2423324" cy="581426"/>
            </a:xfrm>
          </p:grpSpPr>
          <p:sp>
            <p:nvSpPr>
              <p:cNvPr id="17" name="Curved Down Arrow 16"/>
              <p:cNvSpPr/>
              <p:nvPr/>
            </p:nvSpPr>
            <p:spPr>
              <a:xfrm flipH="1">
                <a:off x="1265247" y="2047474"/>
                <a:ext cx="2423324" cy="581426"/>
              </a:xfrm>
              <a:prstGeom prst="curvedDownArrow">
                <a:avLst>
                  <a:gd name="adj1" fmla="val 25000"/>
                  <a:gd name="adj2" fmla="val 59532"/>
                  <a:gd name="adj3" fmla="val 28145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085161" y="2105680"/>
                <a:ext cx="92044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C00000"/>
                    </a:solidFill>
                    <a:latin typeface="Segoe UI" charset="0"/>
                    <a:ea typeface="Segoe UI" charset="0"/>
                    <a:cs typeface="Segoe UI" charset="0"/>
                  </a:rPr>
                  <a:t>load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4427482" y="1953466"/>
              <a:ext cx="42514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loads </a:t>
              </a:r>
              <a:r>
                <a:rPr lang="en-US" sz="2200" dirty="0"/>
                <a:t>copy data </a:t>
              </a:r>
              <a:r>
                <a:rPr lang="en-US" sz="2200" b="1" dirty="0"/>
                <a:t>from</a:t>
              </a:r>
              <a:r>
                <a:rPr lang="en-US" sz="2200" dirty="0"/>
                <a:t> memory </a:t>
              </a:r>
              <a:r>
                <a:rPr lang="en-US" sz="2200" b="1" dirty="0"/>
                <a:t>into</a:t>
              </a:r>
              <a:r>
                <a:rPr lang="en-US" sz="2200" dirty="0"/>
                <a:t> CPU registers</a:t>
              </a:r>
              <a:endParaRPr lang="en-US" sz="2200" b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348985" y="2922510"/>
            <a:ext cx="7261744" cy="773190"/>
            <a:chOff x="1348985" y="3599646"/>
            <a:chExt cx="7261744" cy="773190"/>
          </a:xfrm>
        </p:grpSpPr>
        <p:grpSp>
          <p:nvGrpSpPr>
            <p:cNvPr id="22" name="Group 21"/>
            <p:cNvGrpSpPr/>
            <p:nvPr/>
          </p:nvGrpSpPr>
          <p:grpSpPr>
            <a:xfrm>
              <a:off x="1348985" y="3599646"/>
              <a:ext cx="2423324" cy="581426"/>
              <a:chOff x="1348985" y="3599646"/>
              <a:chExt cx="2423324" cy="581426"/>
            </a:xfrm>
          </p:grpSpPr>
          <p:sp>
            <p:nvSpPr>
              <p:cNvPr id="19" name="Curved Down Arrow 18"/>
              <p:cNvSpPr/>
              <p:nvPr/>
            </p:nvSpPr>
            <p:spPr>
              <a:xfrm rot="10800000" flipH="1">
                <a:off x="1348985" y="3599646"/>
                <a:ext cx="2423324" cy="581426"/>
              </a:xfrm>
              <a:prstGeom prst="curvedDownArrow">
                <a:avLst>
                  <a:gd name="adj1" fmla="val 25000"/>
                  <a:gd name="adj2" fmla="val 59532"/>
                  <a:gd name="adj3" fmla="val 28145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026940" y="3657852"/>
                <a:ext cx="10368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00B050"/>
                    </a:solidFill>
                    <a:latin typeface="Segoe UI" charset="0"/>
                    <a:ea typeface="Segoe UI" charset="0"/>
                    <a:cs typeface="Segoe UI" charset="0"/>
                  </a:rPr>
                  <a:t>store</a:t>
                </a: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4359293" y="3603395"/>
              <a:ext cx="42514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stores </a:t>
              </a:r>
              <a:r>
                <a:rPr lang="en-US" sz="2200" dirty="0"/>
                <a:t>copy data </a:t>
              </a:r>
              <a:r>
                <a:rPr lang="en-US" sz="2200" b="1" dirty="0"/>
                <a:t>from</a:t>
              </a:r>
              <a:r>
                <a:rPr lang="en-US" sz="2200" dirty="0"/>
                <a:t> CPU registers </a:t>
              </a:r>
              <a:r>
                <a:rPr lang="en-US" sz="2200" b="1" dirty="0"/>
                <a:t>into</a:t>
              </a:r>
              <a:r>
                <a:rPr lang="en-US" sz="2200" dirty="0"/>
                <a:t> memory</a:t>
              </a:r>
              <a:endParaRPr lang="en-US" sz="2200" b="1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D24834B2-1463-8144-A615-0CC58ECB7E1A}"/>
              </a:ext>
            </a:extLst>
          </p:cNvPr>
          <p:cNvSpPr txBox="1"/>
          <p:nvPr/>
        </p:nvSpPr>
        <p:spPr>
          <a:xfrm>
            <a:off x="1676400" y="3801236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loads </a:t>
            </a:r>
            <a:r>
              <a:rPr lang="en-US" sz="2200" dirty="0"/>
              <a:t>are like taking something off a shelf, and </a:t>
            </a:r>
            <a:r>
              <a:rPr lang="en-US" sz="2200" b="1" dirty="0"/>
              <a:t>stores</a:t>
            </a:r>
            <a:r>
              <a:rPr lang="en-US" sz="2200" dirty="0"/>
              <a:t> are like putting it back.</a:t>
            </a:r>
            <a:endParaRPr lang="en-US" sz="22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6EBD28-5506-D24D-B945-0EFDC143290D}"/>
              </a:ext>
            </a:extLst>
          </p:cNvPr>
          <p:cNvSpPr txBox="1"/>
          <p:nvPr/>
        </p:nvSpPr>
        <p:spPr>
          <a:xfrm>
            <a:off x="680884" y="4673586"/>
            <a:ext cx="7701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you want to manipulate a value in memory, you </a:t>
            </a:r>
            <a:r>
              <a:rPr lang="en-US" sz="2200" b="1" dirty="0"/>
              <a:t>must</a:t>
            </a:r>
            <a:r>
              <a:rPr lang="en-US" sz="2200" dirty="0"/>
              <a:t> load it and/or store it! </a:t>
            </a:r>
            <a:r>
              <a:rPr lang="en-US" sz="2200" dirty="0">
                <a:solidFill>
                  <a:srgbClr val="FF0000"/>
                </a:solidFill>
              </a:rPr>
              <a:t>you can't manipulate memory directly!</a:t>
            </a:r>
          </a:p>
        </p:txBody>
      </p:sp>
    </p:spTree>
    <p:extLst>
      <p:ext uri="{BB962C8B-B14F-4D97-AF65-F5344CB8AC3E}">
        <p14:creationId xmlns:p14="http://schemas.microsoft.com/office/powerpoint/2010/main" val="12146570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on variables in memory</a:t>
            </a:r>
            <a:r>
              <a:rPr lang="en-US" sz="2000" dirty="0"/>
              <a:t> (animated)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increment a variable that is </a:t>
            </a:r>
            <a:r>
              <a:rPr lang="en-US" b="1" dirty="0"/>
              <a:t>in memory.</a:t>
            </a:r>
          </a:p>
          <a:p>
            <a:pPr lvl="1"/>
            <a:r>
              <a:rPr lang="en-US" dirty="0"/>
              <a:t>where do values </a:t>
            </a:r>
            <a:r>
              <a:rPr lang="en-US" b="1" dirty="0"/>
              <a:t>have to be for the CPU to operate on them?</a:t>
            </a:r>
          </a:p>
          <a:p>
            <a:pPr lvl="1"/>
            <a:r>
              <a:rPr lang="en-US" dirty="0"/>
              <a:t>what do we want the </a:t>
            </a:r>
            <a:r>
              <a:rPr lang="en-US" b="1" dirty="0"/>
              <a:t>overall outcome to be?</a:t>
            </a:r>
          </a:p>
          <a:p>
            <a:r>
              <a:rPr lang="en-US" dirty="0"/>
              <a:t>so, what </a:t>
            </a:r>
            <a:r>
              <a:rPr lang="en-US" b="1" dirty="0"/>
              <a:t>three steps</a:t>
            </a:r>
            <a:r>
              <a:rPr lang="en-US" dirty="0"/>
              <a:t> are needed to </a:t>
            </a:r>
            <a:r>
              <a:rPr lang="en-US" b="1" dirty="0"/>
              <a:t>increment</a:t>
            </a:r>
            <a:r>
              <a:rPr lang="en-US" dirty="0"/>
              <a:t> that variable?</a:t>
            </a:r>
          </a:p>
          <a:p>
            <a:pPr marL="715805" lvl="1" indent="-4572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load </a:t>
            </a:r>
            <a:r>
              <a:rPr lang="en-US" dirty="0">
                <a:solidFill>
                  <a:srgbClr val="FF0000"/>
                </a:solidFill>
              </a:rPr>
              <a:t>the variable’s value into a register.</a:t>
            </a:r>
          </a:p>
          <a:p>
            <a:pPr marL="715805" lvl="1" indent="-4572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add 1 </a:t>
            </a:r>
            <a:r>
              <a:rPr lang="en-US" dirty="0">
                <a:solidFill>
                  <a:srgbClr val="FF0000"/>
                </a:solidFill>
              </a:rPr>
              <a:t>to the value in the register.</a:t>
            </a:r>
          </a:p>
          <a:p>
            <a:pPr marL="715805" lvl="1" indent="-4572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store </a:t>
            </a:r>
            <a:r>
              <a:rPr lang="en-US" dirty="0">
                <a:solidFill>
                  <a:srgbClr val="FF0000"/>
                </a:solidFill>
              </a:rPr>
              <a:t>the value back into the variable.</a:t>
            </a:r>
          </a:p>
          <a:p>
            <a:r>
              <a:rPr lang="en-US" b="1" dirty="0"/>
              <a:t>HLLs hide the load/store steps from you!</a:t>
            </a:r>
          </a:p>
          <a:p>
            <a:pPr lvl="1"/>
            <a:r>
              <a:rPr lang="en-US" dirty="0"/>
              <a:t>if you </a:t>
            </a:r>
            <a:r>
              <a:rPr lang="en-US" i="1" dirty="0"/>
              <a:t>assign</a:t>
            </a:r>
            <a:r>
              <a:rPr lang="en-US" dirty="0"/>
              <a:t> a variable, it's just a store.</a:t>
            </a:r>
          </a:p>
          <a:p>
            <a:pPr lvl="1"/>
            <a:r>
              <a:rPr lang="en-US" dirty="0"/>
              <a:t>if you </a:t>
            </a:r>
            <a:r>
              <a:rPr lang="en-US" i="1" dirty="0"/>
              <a:t>read</a:t>
            </a:r>
            <a:r>
              <a:rPr lang="en-US" dirty="0"/>
              <a:t> a variable, it's just a load.</a:t>
            </a:r>
          </a:p>
          <a:p>
            <a:pPr lvl="1"/>
            <a:r>
              <a:rPr lang="en-US" dirty="0"/>
              <a:t>here, we're doing both.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you don't </a:t>
            </a:r>
            <a:r>
              <a:rPr lang="en-US" b="1" i="1" dirty="0">
                <a:solidFill>
                  <a:srgbClr val="FF0000"/>
                </a:solidFill>
              </a:rPr>
              <a:t>always</a:t>
            </a:r>
            <a:r>
              <a:rPr lang="en-US" b="1" dirty="0">
                <a:solidFill>
                  <a:srgbClr val="FF0000"/>
                </a:solidFill>
              </a:rPr>
              <a:t> have to load </a:t>
            </a:r>
            <a:r>
              <a:rPr lang="en-US" b="1" i="1" dirty="0">
                <a:solidFill>
                  <a:srgbClr val="FF0000"/>
                </a:solidFill>
              </a:rPr>
              <a:t>and</a:t>
            </a:r>
            <a:r>
              <a:rPr lang="en-US" b="1" dirty="0">
                <a:solidFill>
                  <a:srgbClr val="FF0000"/>
                </a:solidFill>
              </a:rPr>
              <a:t> store. this is just an example that does both. please don't always load </a:t>
            </a:r>
            <a:r>
              <a:rPr lang="en-US" b="1" i="1" dirty="0">
                <a:solidFill>
                  <a:srgbClr val="FF0000"/>
                </a:solidFill>
              </a:rPr>
              <a:t>and</a:t>
            </a:r>
            <a:r>
              <a:rPr lang="en-US" b="1" dirty="0">
                <a:solidFill>
                  <a:srgbClr val="FF0000"/>
                </a:solidFill>
              </a:rPr>
              <a:t> store.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48600" y="2552700"/>
            <a:ext cx="838200" cy="7620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552700"/>
            <a:ext cx="838200" cy="762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2552218"/>
            <a:ext cx="838200" cy="762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48600" y="2552218"/>
            <a:ext cx="838200" cy="7620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Curved Down Arrow 12"/>
          <p:cNvSpPr/>
          <p:nvPr/>
        </p:nvSpPr>
        <p:spPr>
          <a:xfrm flipH="1">
            <a:off x="6781797" y="2019300"/>
            <a:ext cx="1600202" cy="533400"/>
          </a:xfrm>
          <a:prstGeom prst="curvedDownArrow">
            <a:avLst>
              <a:gd name="adj1" fmla="val 25000"/>
              <a:gd name="adj2" fmla="val 59532"/>
              <a:gd name="adj3" fmla="val 2814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10800000" flipH="1">
            <a:off x="6819899" y="3313736"/>
            <a:ext cx="1600202" cy="581426"/>
          </a:xfrm>
          <a:prstGeom prst="curvedDownArrow">
            <a:avLst>
              <a:gd name="adj1" fmla="val 25000"/>
              <a:gd name="adj2" fmla="val 59532"/>
              <a:gd name="adj3" fmla="val 2814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16200000" flipH="1">
            <a:off x="5867160" y="2704860"/>
            <a:ext cx="838679" cy="533400"/>
          </a:xfrm>
          <a:prstGeom prst="curvedDownArrow">
            <a:avLst>
              <a:gd name="adj1" fmla="val 25000"/>
              <a:gd name="adj2" fmla="val 59532"/>
              <a:gd name="adj3" fmla="val 2814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73591" y="258988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13074" y="2651437"/>
            <a:ext cx="481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t0</a:t>
            </a:r>
          </a:p>
        </p:txBody>
      </p:sp>
    </p:spTree>
    <p:extLst>
      <p:ext uri="{BB962C8B-B14F-4D97-AF65-F5344CB8AC3E}">
        <p14:creationId xmlns:p14="http://schemas.microsoft.com/office/powerpoint/2010/main" val="1405986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MIPS ISA:</a:t>
            </a:r>
            <a:br>
              <a:rPr lang="en-US" dirty="0"/>
            </a:br>
            <a:r>
              <a:rPr lang="en-US" dirty="0"/>
              <a:t>Global Variables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1957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a variable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declare a </a:t>
            </a:r>
            <a:r>
              <a:rPr lang="en-US" b="1" dirty="0"/>
              <a:t>global</a:t>
            </a:r>
            <a:r>
              <a:rPr lang="en-US" dirty="0"/>
              <a:t> variable like this:</a:t>
            </a:r>
          </a:p>
          <a:p>
            <a:pPr marL="0" indent="0">
              <a:buNone/>
            </a:pPr>
            <a:r>
              <a:rPr lang="en-US" sz="3200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3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.data</a:t>
            </a:r>
          </a:p>
          <a:p>
            <a:pPr marL="0" indent="0">
              <a:buNone/>
            </a:pPr>
            <a:r>
              <a:rPr lang="en-US" sz="3200" b="1" dirty="0">
                <a:latin typeface="Consolas" charset="0"/>
                <a:ea typeface="Consolas" charset="0"/>
                <a:cs typeface="Consolas" charset="0"/>
              </a:rPr>
              <a:t>		x: </a:t>
            </a:r>
            <a:r>
              <a:rPr lang="en-US" sz="3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.word</a:t>
            </a:r>
            <a:r>
              <a:rPr lang="en-US" sz="32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pPr marL="0" indent="0">
              <a:buNone/>
            </a:pPr>
            <a:endParaRPr lang="en-US" sz="32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the Java equivalent would be </a:t>
            </a:r>
            <a:r>
              <a:rPr lang="en-US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static int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; </a:t>
            </a:r>
          </a:p>
          <a:p>
            <a:pPr lvl="1"/>
            <a:r>
              <a:rPr lang="en-US" dirty="0"/>
              <a:t>the MIPS equivalent of </a:t>
            </a:r>
            <a:r>
              <a:rPr lang="en-US" b="1" dirty="0"/>
              <a:t>int </a:t>
            </a:r>
            <a:r>
              <a:rPr lang="en-US" dirty="0"/>
              <a:t>is </a:t>
            </a:r>
            <a:r>
              <a:rPr lang="en-US" b="1" dirty="0"/>
              <a:t>word.</a:t>
            </a:r>
          </a:p>
          <a:p>
            <a:pPr lvl="2"/>
            <a:r>
              <a:rPr lang="en-US" sz="1600" dirty="0"/>
              <a:t>remember what a word is…?</a:t>
            </a:r>
          </a:p>
          <a:p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.data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/>
              <a:t>says "I'm </a:t>
            </a:r>
            <a:r>
              <a:rPr lang="en-US" dirty="0" err="1"/>
              <a:t>gonna</a:t>
            </a:r>
            <a:r>
              <a:rPr lang="en-US" dirty="0"/>
              <a:t> declare variables"</a:t>
            </a:r>
          </a:p>
          <a:p>
            <a:pPr lvl="1"/>
            <a:r>
              <a:rPr lang="en-US" dirty="0"/>
              <a:t>you can declare as many as you want!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to go back to writing code, you must use </a:t>
            </a:r>
            <a:r>
              <a:rPr lang="en-US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.text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81482" y="1597622"/>
            <a:ext cx="1129933" cy="688033"/>
            <a:chOff x="881482" y="1597622"/>
            <a:chExt cx="1129933" cy="688033"/>
          </a:xfrm>
        </p:grpSpPr>
        <p:sp>
          <p:nvSpPr>
            <p:cNvPr id="7" name="TextBox 6"/>
            <p:cNvSpPr txBox="1"/>
            <p:nvPr/>
          </p:nvSpPr>
          <p:spPr>
            <a:xfrm>
              <a:off x="881482" y="1823990"/>
              <a:ext cx="9412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/>
                <a:t>name</a:t>
              </a:r>
            </a:p>
          </p:txBody>
        </p:sp>
        <p:sp>
          <p:nvSpPr>
            <p:cNvPr id="10" name="Arc 9"/>
            <p:cNvSpPr/>
            <p:nvPr/>
          </p:nvSpPr>
          <p:spPr>
            <a:xfrm rot="5400000">
              <a:off x="1554215" y="1597622"/>
              <a:ext cx="457200" cy="457200"/>
            </a:xfrm>
            <a:prstGeom prst="arc">
              <a:avLst>
                <a:gd name="adj1" fmla="val 15350537"/>
                <a:gd name="adj2" fmla="val 0"/>
              </a:avLst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038600" y="1595390"/>
            <a:ext cx="1633152" cy="690266"/>
            <a:chOff x="4038600" y="1595390"/>
            <a:chExt cx="1633152" cy="690266"/>
          </a:xfrm>
        </p:grpSpPr>
        <p:sp>
          <p:nvSpPr>
            <p:cNvPr id="9" name="TextBox 8"/>
            <p:cNvSpPr txBox="1"/>
            <p:nvPr/>
          </p:nvSpPr>
          <p:spPr>
            <a:xfrm>
              <a:off x="4267200" y="1823991"/>
              <a:ext cx="14045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initializer</a:t>
              </a:r>
            </a:p>
          </p:txBody>
        </p:sp>
        <p:sp>
          <p:nvSpPr>
            <p:cNvPr id="11" name="Arc 10"/>
            <p:cNvSpPr/>
            <p:nvPr/>
          </p:nvSpPr>
          <p:spPr>
            <a:xfrm rot="16200000" flipH="1">
              <a:off x="4038600" y="1595390"/>
              <a:ext cx="457200" cy="457200"/>
            </a:xfrm>
            <a:prstGeom prst="arc">
              <a:avLst>
                <a:gd name="adj1" fmla="val 15350537"/>
                <a:gd name="adj2" fmla="val 0"/>
              </a:avLst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140296" y="1595390"/>
            <a:ext cx="1177752" cy="690265"/>
            <a:chOff x="2140296" y="1595390"/>
            <a:chExt cx="1177752" cy="690265"/>
          </a:xfrm>
        </p:grpSpPr>
        <p:sp>
          <p:nvSpPr>
            <p:cNvPr id="8" name="TextBox 7"/>
            <p:cNvSpPr txBox="1"/>
            <p:nvPr/>
          </p:nvSpPr>
          <p:spPr>
            <a:xfrm>
              <a:off x="2140296" y="1823990"/>
              <a:ext cx="10102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“type”</a:t>
              </a:r>
            </a:p>
          </p:txBody>
        </p:sp>
        <p:sp>
          <p:nvSpPr>
            <p:cNvPr id="12" name="Arc 11"/>
            <p:cNvSpPr/>
            <p:nvPr/>
          </p:nvSpPr>
          <p:spPr>
            <a:xfrm rot="5400000">
              <a:off x="2860848" y="1595390"/>
              <a:ext cx="457200" cy="457200"/>
            </a:xfrm>
            <a:prstGeom prst="arc">
              <a:avLst>
                <a:gd name="adj1" fmla="val 15350537"/>
                <a:gd name="adj2" fmla="val 0"/>
              </a:avLst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6314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and storing </a:t>
            </a:r>
            <a:r>
              <a:rPr lang="en-US" i="1" dirty="0"/>
              <a:t>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648199"/>
          </a:xfrm>
        </p:spPr>
        <p:txBody>
          <a:bodyPr/>
          <a:lstStyle/>
          <a:p>
            <a:r>
              <a:rPr lang="en-US" dirty="0"/>
              <a:t>you can load and store entire 32-bit words with </a:t>
            </a:r>
            <a:r>
              <a:rPr lang="en-US" b="1" dirty="0" err="1"/>
              <a:t>lw</a:t>
            </a:r>
            <a:r>
              <a:rPr lang="en-US" dirty="0"/>
              <a:t> and </a:t>
            </a:r>
            <a:r>
              <a:rPr lang="en-US" b="1" dirty="0"/>
              <a:t>sw.</a:t>
            </a:r>
          </a:p>
          <a:p>
            <a:r>
              <a:rPr lang="en-US" dirty="0"/>
              <a:t>the instructions look like this (variable names not important):</a:t>
            </a:r>
          </a:p>
          <a:p>
            <a:pPr marL="0" indent="0">
              <a:buNone/>
            </a:pP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t1, x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loads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variable x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into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t1</a:t>
            </a:r>
          </a:p>
          <a:p>
            <a:pPr marL="0" indent="0">
              <a:buNone/>
            </a:pP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t1, x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stores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t1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into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variable x</a:t>
            </a:r>
          </a:p>
          <a:p>
            <a:r>
              <a:rPr lang="en-US" dirty="0"/>
              <a:t>in MIPS, </a:t>
            </a:r>
            <a:r>
              <a:rPr lang="en-US" b="1" dirty="0">
                <a:solidFill>
                  <a:srgbClr val="FF0000"/>
                </a:solidFill>
              </a:rPr>
              <a:t>stores are written with the destination on the </a:t>
            </a:r>
            <a:r>
              <a:rPr lang="en-US" b="1" i="1" dirty="0">
                <a:solidFill>
                  <a:srgbClr val="FF0000"/>
                </a:solidFill>
              </a:rPr>
              <a:t>right. !?</a:t>
            </a:r>
          </a:p>
          <a:p>
            <a:pPr lvl="1"/>
            <a:r>
              <a:rPr lang="en-US" dirty="0"/>
              <a:t>stores are the </a:t>
            </a:r>
            <a:r>
              <a:rPr lang="en-US" i="1" dirty="0"/>
              <a:t>only exception to the rule</a:t>
            </a:r>
            <a:br>
              <a:rPr lang="en-US" i="1" dirty="0"/>
            </a:br>
            <a:r>
              <a:rPr lang="en-US" dirty="0"/>
              <a:t>that the destination is on the left. </a:t>
            </a:r>
            <a:r>
              <a:rPr lang="en-US" i="1" dirty="0">
                <a:solidFill>
                  <a:srgbClr val="FF0000"/>
                </a:solidFill>
              </a:rPr>
              <a:t>every</a:t>
            </a:r>
            <a:br>
              <a:rPr lang="en-US" i="1" dirty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>other instruction </a:t>
            </a:r>
            <a:r>
              <a:rPr lang="en-US" dirty="0">
                <a:solidFill>
                  <a:srgbClr val="FF0000"/>
                </a:solidFill>
              </a:rPr>
              <a:t>puts it on the left.</a:t>
            </a:r>
          </a:p>
          <a:p>
            <a:pPr lvl="1"/>
            <a:r>
              <a:rPr lang="en-US" dirty="0"/>
              <a:t>you can remember it with this diagram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cause the memory is "on the right" for </a:t>
            </a:r>
            <a:br>
              <a:rPr lang="en-US" dirty="0"/>
            </a:br>
            <a:r>
              <a:rPr lang="en-US" dirty="0"/>
              <a:t>both loads and stores.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867400" y="2628900"/>
            <a:ext cx="3170247" cy="1812327"/>
            <a:chOff x="533400" y="2924565"/>
            <a:chExt cx="3779847" cy="2160815"/>
          </a:xfrm>
        </p:grpSpPr>
        <p:sp>
          <p:nvSpPr>
            <p:cNvPr id="22" name="Rectangle 21"/>
            <p:cNvSpPr/>
            <p:nvPr/>
          </p:nvSpPr>
          <p:spPr>
            <a:xfrm>
              <a:off x="533400" y="3505991"/>
              <a:ext cx="1646248" cy="9707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Registers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37911" y="3505991"/>
              <a:ext cx="1575336" cy="9707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Memory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036647" y="2924565"/>
              <a:ext cx="2423324" cy="608643"/>
              <a:chOff x="1265247" y="2047474"/>
              <a:chExt cx="2423324" cy="608643"/>
            </a:xfrm>
          </p:grpSpPr>
          <p:sp>
            <p:nvSpPr>
              <p:cNvPr id="27" name="Curved Down Arrow 26"/>
              <p:cNvSpPr/>
              <p:nvPr/>
            </p:nvSpPr>
            <p:spPr>
              <a:xfrm flipH="1">
                <a:off x="1265247" y="2047474"/>
                <a:ext cx="2423324" cy="581426"/>
              </a:xfrm>
              <a:prstGeom prst="curvedDownArrow">
                <a:avLst>
                  <a:gd name="adj1" fmla="val 25000"/>
                  <a:gd name="adj2" fmla="val 59532"/>
                  <a:gd name="adj3" fmla="val 28145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255880" y="2105680"/>
                <a:ext cx="625359" cy="550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>
                    <a:solidFill>
                      <a:srgbClr val="C00000"/>
                    </a:solidFill>
                    <a:latin typeface="Consolas" charset="0"/>
                    <a:ea typeface="Consolas" charset="0"/>
                    <a:cs typeface="Consolas" charset="0"/>
                  </a:rPr>
                  <a:t>lw</a:t>
                </a:r>
                <a:endParaRPr lang="en-US" sz="2400" b="1" dirty="0">
                  <a:solidFill>
                    <a:srgbClr val="C00000"/>
                  </a:solidFill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120385" y="4476737"/>
              <a:ext cx="2423324" cy="608643"/>
              <a:chOff x="1348985" y="3599646"/>
              <a:chExt cx="2423324" cy="608643"/>
            </a:xfrm>
          </p:grpSpPr>
          <p:sp>
            <p:nvSpPr>
              <p:cNvPr id="32" name="Curved Down Arrow 31"/>
              <p:cNvSpPr/>
              <p:nvPr/>
            </p:nvSpPr>
            <p:spPr>
              <a:xfrm rot="10800000" flipH="1">
                <a:off x="1348985" y="3599646"/>
                <a:ext cx="2423324" cy="581426"/>
              </a:xfrm>
              <a:prstGeom prst="curvedDownArrow">
                <a:avLst>
                  <a:gd name="adj1" fmla="val 25000"/>
                  <a:gd name="adj2" fmla="val 59532"/>
                  <a:gd name="adj3" fmla="val 28145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255880" y="3657852"/>
                <a:ext cx="625359" cy="550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>
                    <a:solidFill>
                      <a:srgbClr val="00B050"/>
                    </a:solidFill>
                    <a:latin typeface="Consolas" charset="0"/>
                    <a:ea typeface="Consolas" charset="0"/>
                    <a:cs typeface="Consolas" charset="0"/>
                  </a:rPr>
                  <a:t>sw</a:t>
                </a:r>
                <a:endParaRPr lang="en-US" sz="2400" b="1" dirty="0">
                  <a:solidFill>
                    <a:srgbClr val="00B050"/>
                  </a:solidFill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45169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CFC35-92B7-A145-BB01-676C6B27B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make this diagram bigger…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7BA250-CC92-2140-B246-3F9CAC43A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236E54-308B-CD49-BC45-A3C0FD27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D24DBC-B9E9-774E-8B3F-AEB10087AF21}"/>
              </a:ext>
            </a:extLst>
          </p:cNvPr>
          <p:cNvSpPr txBox="1"/>
          <p:nvPr/>
        </p:nvSpPr>
        <p:spPr>
          <a:xfrm>
            <a:off x="3399726" y="1790700"/>
            <a:ext cx="1109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register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292A6F5-466E-9C48-8F32-9D110041B4E7}"/>
              </a:ext>
            </a:extLst>
          </p:cNvPr>
          <p:cNvSpPr txBox="1"/>
          <p:nvPr/>
        </p:nvSpPr>
        <p:spPr>
          <a:xfrm>
            <a:off x="1952047" y="1104900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constant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E4DFD33-55C8-AC45-88D6-ADEB8FAFE15E}"/>
              </a:ext>
            </a:extLst>
          </p:cNvPr>
          <p:cNvGrpSpPr/>
          <p:nvPr/>
        </p:nvGrpSpPr>
        <p:grpSpPr>
          <a:xfrm>
            <a:off x="3094926" y="1247745"/>
            <a:ext cx="614397" cy="619155"/>
            <a:chOff x="3094926" y="1247745"/>
            <a:chExt cx="614397" cy="619155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AE7CCE1-5C21-BA45-9097-66CB11BD7A86}"/>
                </a:ext>
              </a:extLst>
            </p:cNvPr>
            <p:cNvCxnSpPr/>
            <p:nvPr/>
          </p:nvCxnSpPr>
          <p:spPr>
            <a:xfrm>
              <a:off x="3094926" y="1505010"/>
              <a:ext cx="381000" cy="3618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6126821-172B-7B47-89AA-6C092A6FC903}"/>
                </a:ext>
              </a:extLst>
            </p:cNvPr>
            <p:cNvSpPr txBox="1"/>
            <p:nvPr/>
          </p:nvSpPr>
          <p:spPr>
            <a:xfrm>
              <a:off x="3242529" y="1247745"/>
              <a:ext cx="4667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li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9853B31-D681-C24D-ACEE-17885ECAC514}"/>
              </a:ext>
            </a:extLst>
          </p:cNvPr>
          <p:cNvGrpSpPr/>
          <p:nvPr/>
        </p:nvGrpSpPr>
        <p:grpSpPr>
          <a:xfrm>
            <a:off x="3025263" y="1990754"/>
            <a:ext cx="929039" cy="885856"/>
            <a:chOff x="3025263" y="1990754"/>
            <a:chExt cx="929039" cy="88585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FD9D8C1-299C-524F-94B3-E95E395FB062}"/>
                </a:ext>
              </a:extLst>
            </p:cNvPr>
            <p:cNvSpPr txBox="1"/>
            <p:nvPr/>
          </p:nvSpPr>
          <p:spPr>
            <a:xfrm>
              <a:off x="3025263" y="2476500"/>
              <a:ext cx="7489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move</a:t>
              </a:r>
            </a:p>
          </p:txBody>
        </p:sp>
        <p:cxnSp>
          <p:nvCxnSpPr>
            <p:cNvPr id="22" name="Straight Arrow Connector 11">
              <a:extLst>
                <a:ext uri="{FF2B5EF4-FFF2-40B4-BE49-F238E27FC236}">
                  <a16:creationId xmlns:a16="http://schemas.microsoft.com/office/drawing/2014/main" id="{86844681-0DDE-4645-AC84-052D368A9F97}"/>
                </a:ext>
              </a:extLst>
            </p:cNvPr>
            <p:cNvCxnSpPr>
              <a:cxnSpLocks/>
              <a:stCxn id="15" idx="1"/>
              <a:endCxn id="15" idx="2"/>
            </p:cNvCxnSpPr>
            <p:nvPr/>
          </p:nvCxnSpPr>
          <p:spPr>
            <a:xfrm rot="10800000" flipH="1" flipV="1">
              <a:off x="3399726" y="1990754"/>
              <a:ext cx="554576" cy="200055"/>
            </a:xfrm>
            <a:prstGeom prst="curvedConnector4">
              <a:avLst>
                <a:gd name="adj1" fmla="val -41221"/>
                <a:gd name="adj2" fmla="val 214269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D8837DAE-BD3C-1942-A128-2B0809BBFAA6}"/>
              </a:ext>
            </a:extLst>
          </p:cNvPr>
          <p:cNvSpPr txBox="1"/>
          <p:nvPr/>
        </p:nvSpPr>
        <p:spPr>
          <a:xfrm>
            <a:off x="5189700" y="1636811"/>
            <a:ext cx="16905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variable</a:t>
            </a:r>
          </a:p>
          <a:p>
            <a:pPr algn="ctr"/>
            <a:r>
              <a:rPr lang="en-US" sz="2000" b="1" dirty="0"/>
              <a:t>(in memory)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52D6C73-BF01-B84A-86AA-90E78395F026}"/>
              </a:ext>
            </a:extLst>
          </p:cNvPr>
          <p:cNvGrpSpPr/>
          <p:nvPr/>
        </p:nvGrpSpPr>
        <p:grpSpPr>
          <a:xfrm>
            <a:off x="3954302" y="959701"/>
            <a:ext cx="2080662" cy="830998"/>
            <a:chOff x="3954302" y="959701"/>
            <a:chExt cx="2080662" cy="830998"/>
          </a:xfrm>
        </p:grpSpPr>
        <p:cxnSp>
          <p:nvCxnSpPr>
            <p:cNvPr id="26" name="Straight Arrow Connector 11">
              <a:extLst>
                <a:ext uri="{FF2B5EF4-FFF2-40B4-BE49-F238E27FC236}">
                  <a16:creationId xmlns:a16="http://schemas.microsoft.com/office/drawing/2014/main" id="{0C2DB1E9-891C-CD48-AA46-AC0D46B73B64}"/>
                </a:ext>
              </a:extLst>
            </p:cNvPr>
            <p:cNvCxnSpPr>
              <a:cxnSpLocks/>
              <a:stCxn id="25" idx="0"/>
              <a:endCxn id="15" idx="0"/>
            </p:cNvCxnSpPr>
            <p:nvPr/>
          </p:nvCxnSpPr>
          <p:spPr>
            <a:xfrm rot="16200000" flipH="1" flipV="1">
              <a:off x="4917688" y="673424"/>
              <a:ext cx="153889" cy="2080662"/>
            </a:xfrm>
            <a:prstGeom prst="curvedConnector3">
              <a:avLst>
                <a:gd name="adj1" fmla="val -148549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47E02A8-549D-DC40-BF8D-903086832B5A}"/>
                </a:ext>
              </a:extLst>
            </p:cNvPr>
            <p:cNvSpPr txBox="1"/>
            <p:nvPr/>
          </p:nvSpPr>
          <p:spPr>
            <a:xfrm>
              <a:off x="4789264" y="959701"/>
              <a:ext cx="4667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lw</a:t>
              </a:r>
              <a:endPara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743515C-F76C-DF47-BB98-76276425EAB2}"/>
              </a:ext>
            </a:extLst>
          </p:cNvPr>
          <p:cNvGrpSpPr/>
          <p:nvPr/>
        </p:nvGrpSpPr>
        <p:grpSpPr>
          <a:xfrm>
            <a:off x="4038601" y="2190810"/>
            <a:ext cx="2080662" cy="853613"/>
            <a:chOff x="4038601" y="2190810"/>
            <a:chExt cx="2080662" cy="853613"/>
          </a:xfrm>
        </p:grpSpPr>
        <p:cxnSp>
          <p:nvCxnSpPr>
            <p:cNvPr id="29" name="Straight Arrow Connector 11">
              <a:extLst>
                <a:ext uri="{FF2B5EF4-FFF2-40B4-BE49-F238E27FC236}">
                  <a16:creationId xmlns:a16="http://schemas.microsoft.com/office/drawing/2014/main" id="{C4075183-A810-CF4F-BA0C-DA6AFCD34ACD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001988" y="1227423"/>
              <a:ext cx="153887" cy="2080662"/>
            </a:xfrm>
            <a:prstGeom prst="curvedConnector3">
              <a:avLst>
                <a:gd name="adj1" fmla="val 248551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8668BFB-CE51-8E4D-88EE-EFDA6B958481}"/>
                </a:ext>
              </a:extLst>
            </p:cNvPr>
            <p:cNvSpPr txBox="1"/>
            <p:nvPr/>
          </p:nvSpPr>
          <p:spPr>
            <a:xfrm>
              <a:off x="4789264" y="2644313"/>
              <a:ext cx="4667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sw</a:t>
              </a:r>
              <a:endPara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963CA3B-F4EC-A741-BF44-40ABAAFF7495}"/>
              </a:ext>
            </a:extLst>
          </p:cNvPr>
          <p:cNvGrpSpPr/>
          <p:nvPr/>
        </p:nvGrpSpPr>
        <p:grpSpPr>
          <a:xfrm>
            <a:off x="2854543" y="2819400"/>
            <a:ext cx="1090362" cy="1993106"/>
            <a:chOff x="2854543" y="2819400"/>
            <a:chExt cx="1090362" cy="199310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5AA4AD7-01E3-D14F-99EA-A93058CD3FF9}"/>
                </a:ext>
              </a:extLst>
            </p:cNvPr>
            <p:cNvSpPr txBox="1"/>
            <p:nvPr/>
          </p:nvSpPr>
          <p:spPr>
            <a:xfrm>
              <a:off x="3094926" y="3181290"/>
              <a:ext cx="607859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add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sub</a:t>
              </a:r>
            </a:p>
            <a:p>
              <a:pPr algn="ctr"/>
              <a:r>
                <a:rPr lang="en-US" sz="2000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mul</a:t>
              </a:r>
              <a:endPara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div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1F3E7EE-F061-C446-8FEE-E13AAA82EFD1}"/>
                </a:ext>
              </a:extLst>
            </p:cNvPr>
            <p:cNvSpPr txBox="1"/>
            <p:nvPr/>
          </p:nvSpPr>
          <p:spPr>
            <a:xfrm>
              <a:off x="2854543" y="2819400"/>
              <a:ext cx="10903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but also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51064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Words, words, words</a:t>
            </a:r>
            <a:r>
              <a:rPr lang="en-US" sz="2000" dirty="0"/>
              <a:t> (animated)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839200" cy="464076"/>
          </a:xfrm>
        </p:spPr>
        <p:txBody>
          <a:bodyPr>
            <a:normAutofit/>
          </a:bodyPr>
          <a:lstStyle/>
          <a:p>
            <a:r>
              <a:rPr lang="en-US" dirty="0"/>
              <a:t>wait. our memory holds </a:t>
            </a:r>
            <a:r>
              <a:rPr lang="en-US" i="1" dirty="0"/>
              <a:t>bytes, </a:t>
            </a:r>
            <a:r>
              <a:rPr lang="en-US" dirty="0"/>
              <a:t>so how does it store 32-bit </a:t>
            </a:r>
            <a:r>
              <a:rPr lang="en-US" b="1" i="1" dirty="0"/>
              <a:t>words?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673305"/>
              </p:ext>
            </p:extLst>
          </p:nvPr>
        </p:nvGraphicFramePr>
        <p:xfrm>
          <a:off x="228600" y="1496452"/>
          <a:ext cx="8750813" cy="528710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795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Val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30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04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DE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C0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EF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BE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6C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34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</a:p>
                  </a:txBody>
                  <a:tcPr marL="101991" marR="101991" marT="50995" marB="5099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049054"/>
              </p:ext>
            </p:extLst>
          </p:nvPr>
        </p:nvGraphicFramePr>
        <p:xfrm>
          <a:off x="228600" y="1028702"/>
          <a:ext cx="8748900" cy="467750"/>
        </p:xfrm>
        <a:graphic>
          <a:graphicData uri="http://schemas.openxmlformats.org/drawingml/2006/table">
            <a:tbl>
              <a:tblPr firstCol="1">
                <a:tableStyleId>{2D5ABB26-0587-4C30-8999-92F81FD0307C}</a:tableStyleId>
              </a:tblPr>
              <a:tblGrid>
                <a:gridCol w="793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err="1"/>
                        <a:t>Addr</a:t>
                      </a:r>
                      <a:endParaRPr lang="en-US" sz="2000" i="1" dirty="0"/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02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03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04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05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06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07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08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09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0A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0B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990600" y="1028702"/>
            <a:ext cx="2465832" cy="1143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456432" y="1028701"/>
            <a:ext cx="2465832" cy="1143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" y="2227754"/>
            <a:ext cx="35541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we </a:t>
            </a:r>
            <a:r>
              <a:rPr lang="en-US" sz="2200" b="1" dirty="0"/>
              <a:t>make groups of bytes.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187001"/>
              </p:ext>
            </p:extLst>
          </p:nvPr>
        </p:nvGraphicFramePr>
        <p:xfrm>
          <a:off x="5715000" y="2768268"/>
          <a:ext cx="2971800" cy="52871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795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6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t0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0100346C</a:t>
                      </a:r>
                    </a:p>
                  </a:txBody>
                  <a:tcPr marL="101991" marR="101991" marT="50995" marB="5099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Left Arrow 19"/>
          <p:cNvSpPr/>
          <p:nvPr/>
        </p:nvSpPr>
        <p:spPr>
          <a:xfrm rot="16200000">
            <a:off x="6870884" y="2184234"/>
            <a:ext cx="568593" cy="571500"/>
          </a:xfrm>
          <a:prstGeom prst="leftArrow">
            <a:avLst/>
          </a:prstGeom>
          <a:solidFill>
            <a:srgbClr val="CE41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97972" y="2723074"/>
            <a:ext cx="4807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we </a:t>
            </a:r>
            <a:r>
              <a:rPr lang="en-US" sz="2200" i="1" dirty="0"/>
              <a:t>load</a:t>
            </a:r>
            <a:r>
              <a:rPr lang="en-US" sz="2200" dirty="0"/>
              <a:t> a value, the CPU reassembles the bytes into a word.</a:t>
            </a:r>
            <a:endParaRPr lang="en-US" sz="2200" b="1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668419"/>
              </p:ext>
            </p:extLst>
          </p:nvPr>
        </p:nvGraphicFramePr>
        <p:xfrm>
          <a:off x="5715000" y="2768267"/>
          <a:ext cx="2971800" cy="52871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795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6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t0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02FF356B</a:t>
                      </a:r>
                    </a:p>
                  </a:txBody>
                  <a:tcPr marL="101991" marR="101991" marT="50995" marB="5099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Left Arrow 23"/>
          <p:cNvSpPr/>
          <p:nvPr/>
        </p:nvSpPr>
        <p:spPr>
          <a:xfrm rot="5400000">
            <a:off x="6870884" y="2184234"/>
            <a:ext cx="568593" cy="571500"/>
          </a:xfrm>
          <a:prstGeom prst="leftArrow">
            <a:avLst/>
          </a:prstGeom>
          <a:solidFill>
            <a:srgbClr val="CE41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43000" y="3542296"/>
            <a:ext cx="435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we </a:t>
            </a:r>
            <a:r>
              <a:rPr lang="en-US" sz="2200" i="1" dirty="0"/>
              <a:t>store</a:t>
            </a:r>
            <a:r>
              <a:rPr lang="en-US" sz="2200" dirty="0"/>
              <a:t> a value, the CPU splits the word into bytes.</a:t>
            </a:r>
            <a:endParaRPr lang="en-US" sz="2200" b="1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648334"/>
              </p:ext>
            </p:extLst>
          </p:nvPr>
        </p:nvGraphicFramePr>
        <p:xfrm>
          <a:off x="5920351" y="1496451"/>
          <a:ext cx="2447780" cy="52871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611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6B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35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FF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02</a:t>
                      </a:r>
                    </a:p>
                  </a:txBody>
                  <a:tcPr marL="101991" marR="101991" marT="50995" marB="5099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5922264" y="1028700"/>
            <a:ext cx="2465832" cy="1143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23400" y="4477738"/>
            <a:ext cx="7956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happens </a:t>
            </a:r>
            <a:r>
              <a:rPr lang="en-US" sz="2200" b="1" dirty="0"/>
              <a:t>transparently: </a:t>
            </a:r>
            <a:r>
              <a:rPr lang="en-US" sz="2200" dirty="0"/>
              <a:t>the CPU handles this for you.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427930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12" grpId="0" animBg="1"/>
      <p:bldP spid="13" grpId="0" animBg="1"/>
      <p:bldP spid="15" grpId="0"/>
      <p:bldP spid="20" grpId="0" animBg="1"/>
      <p:bldP spid="20" grpId="1" animBg="1"/>
      <p:bldP spid="21" grpId="0"/>
      <p:bldP spid="24" grpId="0" animBg="1"/>
      <p:bldP spid="25" grpId="0"/>
      <p:bldP spid="14" grpId="0" animBg="1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Addresses of things bigger than a byte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839200" cy="4640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address of </a:t>
            </a:r>
            <a:r>
              <a:rPr lang="en-US" i="1" dirty="0">
                <a:solidFill>
                  <a:srgbClr val="FF0000"/>
                </a:solidFill>
              </a:rPr>
              <a:t>any</a:t>
            </a:r>
            <a:r>
              <a:rPr lang="en-US" dirty="0">
                <a:solidFill>
                  <a:srgbClr val="FF0000"/>
                </a:solidFill>
              </a:rPr>
              <a:t> value is </a:t>
            </a:r>
            <a:r>
              <a:rPr lang="en-US" b="1" dirty="0">
                <a:solidFill>
                  <a:srgbClr val="FF0000"/>
                </a:solidFill>
              </a:rPr>
              <a:t>the address of its first byte.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42127"/>
              </p:ext>
            </p:extLst>
          </p:nvPr>
        </p:nvGraphicFramePr>
        <p:xfrm>
          <a:off x="228600" y="1496452"/>
          <a:ext cx="8750813" cy="528710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795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Val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30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04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DE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C0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EF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BE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6C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34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</a:p>
                  </a:txBody>
                  <a:tcPr marL="101991" marR="101991" marT="50995" marB="5099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599799"/>
              </p:ext>
            </p:extLst>
          </p:nvPr>
        </p:nvGraphicFramePr>
        <p:xfrm>
          <a:off x="228600" y="1028702"/>
          <a:ext cx="8748900" cy="467750"/>
        </p:xfrm>
        <a:graphic>
          <a:graphicData uri="http://schemas.openxmlformats.org/drawingml/2006/table">
            <a:tbl>
              <a:tblPr firstCol="1">
                <a:tableStyleId>{2D5ABB26-0587-4C30-8999-92F81FD0307C}</a:tableStyleId>
              </a:tblPr>
              <a:tblGrid>
                <a:gridCol w="793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err="1"/>
                        <a:t>Addr</a:t>
                      </a:r>
                      <a:endParaRPr lang="en-US" sz="2000" i="1" dirty="0"/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02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03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04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05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06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07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08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09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0A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0B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465859" y="1033157"/>
            <a:ext cx="1228690" cy="1143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018880" y="1032235"/>
            <a:ext cx="2450184" cy="1143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307733" y="1038910"/>
            <a:ext cx="603316" cy="1143000"/>
          </a:xfrm>
          <a:prstGeom prst="roundRect">
            <a:avLst>
              <a:gd name="adj" fmla="val 3073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912962" y="1033806"/>
            <a:ext cx="2450184" cy="1143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66335" y="2355831"/>
            <a:ext cx="6102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are the addresses of these values?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139764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12" grpId="0" animBg="1"/>
      <p:bldP spid="13" grpId="0" animBg="1"/>
      <p:bldP spid="14" grpId="0" animBg="1"/>
      <p:bldP spid="23" grpId="0" animBg="1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Read, modify,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now know enough MIPS to </a:t>
            </a:r>
            <a:r>
              <a:rPr lang="en-US" b="1" dirty="0"/>
              <a:t>increment x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x++</a:t>
            </a:r>
            <a:r>
              <a:rPr lang="en-US" b="1" dirty="0"/>
              <a:t>)!</a:t>
            </a:r>
          </a:p>
          <a:p>
            <a:r>
              <a:rPr lang="en-US" dirty="0"/>
              <a:t>first we </a:t>
            </a:r>
            <a:r>
              <a:rPr lang="en-US" b="1" dirty="0"/>
              <a:t>load x into a register</a:t>
            </a:r>
          </a:p>
          <a:p>
            <a:r>
              <a:rPr lang="en-US" dirty="0"/>
              <a:t>then add 1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and then store.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don’t forget this step!</a:t>
            </a:r>
            <a:endParaRPr lang="en-US" dirty="0"/>
          </a:p>
          <a:p>
            <a:endParaRPr lang="en-US" dirty="0"/>
          </a:p>
          <a:p>
            <a:r>
              <a:rPr lang="en-US" dirty="0"/>
              <a:t>let's see what values are in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t0</a:t>
            </a:r>
            <a:r>
              <a:rPr lang="en-US" dirty="0"/>
              <a:t> and memory after this program runs!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8001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sz="3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t0, x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132513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t0, t0,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1844729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</a:t>
            </a:r>
            <a:r>
              <a:rPr lang="en-US" sz="3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t0, 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70974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92969-548D-E244-A300-7871CFDEB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don't always have to load </a:t>
            </a:r>
            <a:r>
              <a:rPr lang="en-US" i="1" dirty="0"/>
              <a:t>and</a:t>
            </a:r>
            <a:r>
              <a:rPr lang="en-US" dirty="0"/>
              <a:t>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B7B0C-DD39-AF4F-99B3-0E8DB6A02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/>
          <a:lstStyle/>
          <a:p>
            <a:r>
              <a:rPr lang="en-US" dirty="0"/>
              <a:t>if you </a:t>
            </a:r>
            <a:r>
              <a:rPr lang="en-US" i="1" dirty="0"/>
              <a:t>just</a:t>
            </a:r>
            <a:r>
              <a:rPr lang="en-US" dirty="0"/>
              <a:t> want to set or get the variable's value, you don't have to load, modify, store like this.</a:t>
            </a:r>
          </a:p>
          <a:p>
            <a:r>
              <a:rPr lang="en-US" dirty="0"/>
              <a:t>let's say you want to do the equivalent of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you </a:t>
            </a:r>
            <a:r>
              <a:rPr lang="en-US" dirty="0">
                <a:solidFill>
                  <a:srgbClr val="FF0000"/>
                </a:solidFill>
              </a:rPr>
              <a:t>can't directly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li/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dirty="0">
                <a:solidFill>
                  <a:srgbClr val="FF0000"/>
                </a:solidFill>
              </a:rPr>
              <a:t> 9 into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/>
              <a:t>so, you put 9 in a register first…</a:t>
            </a:r>
          </a:p>
          <a:p>
            <a:pPr lvl="1"/>
            <a:r>
              <a:rPr lang="en-US" i="1" dirty="0"/>
              <a:t>then</a:t>
            </a:r>
            <a:r>
              <a:rPr lang="en-US" dirty="0"/>
              <a:t> store it into the variable.</a:t>
            </a:r>
          </a:p>
          <a:p>
            <a:r>
              <a:rPr lang="en-US" dirty="0"/>
              <a:t>what about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System.out.print(x)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we need x to go into 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a0</a:t>
            </a:r>
            <a:r>
              <a:rPr lang="en-US" dirty="0"/>
              <a:t> register…</a:t>
            </a:r>
          </a:p>
          <a:p>
            <a:pPr lvl="1"/>
            <a:r>
              <a:rPr lang="en-US" dirty="0"/>
              <a:t>and this is syscall 1, so that goes in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v0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syscall!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752E88-4A15-F445-96E5-CC4B616B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59257-5E33-CF4E-8F0A-F28E556E2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5AAF08-FE64-B44D-A393-905569A7F0EA}"/>
              </a:ext>
            </a:extLst>
          </p:cNvPr>
          <p:cNvSpPr txBox="1"/>
          <p:nvPr/>
        </p:nvSpPr>
        <p:spPr>
          <a:xfrm>
            <a:off x="4901381" y="1593512"/>
            <a:ext cx="2032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 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t0,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9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C30D09-C200-8649-A89B-7DAFBD70EB79}"/>
              </a:ext>
            </a:extLst>
          </p:cNvPr>
          <p:cNvSpPr txBox="1"/>
          <p:nvPr/>
        </p:nvSpPr>
        <p:spPr>
          <a:xfrm>
            <a:off x="4901381" y="2018376"/>
            <a:ext cx="2032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t0, x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83DBD3-8C1C-8C48-A609-14E0FE4BC239}"/>
              </a:ext>
            </a:extLst>
          </p:cNvPr>
          <p:cNvSpPr txBox="1"/>
          <p:nvPr/>
        </p:nvSpPr>
        <p:spPr>
          <a:xfrm>
            <a:off x="5638800" y="3248680"/>
            <a:ext cx="2032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 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v0,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80667C-C29A-9C47-BCAB-85164D581B1B}"/>
              </a:ext>
            </a:extLst>
          </p:cNvPr>
          <p:cNvSpPr txBox="1"/>
          <p:nvPr/>
        </p:nvSpPr>
        <p:spPr>
          <a:xfrm>
            <a:off x="5638800" y="2823816"/>
            <a:ext cx="2032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a0, x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677B65-2038-F345-AAC9-80FCF777C695}"/>
              </a:ext>
            </a:extLst>
          </p:cNvPr>
          <p:cNvSpPr txBox="1"/>
          <p:nvPr/>
        </p:nvSpPr>
        <p:spPr>
          <a:xfrm>
            <a:off x="5643716" y="3673544"/>
            <a:ext cx="2032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syscall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595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 after me…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variables are in memory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loads </a:t>
            </a:r>
            <a:r>
              <a:rPr lang="en-US" b="1" i="1" dirty="0">
                <a:solidFill>
                  <a:srgbClr val="FF0000"/>
                </a:solidFill>
              </a:rPr>
              <a:t>get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the values of variables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stores </a:t>
            </a:r>
            <a:r>
              <a:rPr lang="en-US" b="1" i="1" dirty="0">
                <a:solidFill>
                  <a:srgbClr val="FF0000"/>
                </a:solidFill>
              </a:rPr>
              <a:t>set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the values of variables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A15C-8B0B-D645-8ABA-A4FE4D8F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local variables?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DA417-9C73-AB45-BB98-143E88D39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wellllllllllllll</a:t>
            </a:r>
            <a:endParaRPr lang="en-US" dirty="0"/>
          </a:p>
          <a:p>
            <a:r>
              <a:rPr lang="en-US" dirty="0"/>
              <a:t>in HLLs, local variables are stored on the </a:t>
            </a:r>
            <a:r>
              <a:rPr lang="en-US" b="1" dirty="0"/>
              <a:t>stack</a:t>
            </a:r>
            <a:endParaRPr lang="en-US" i="1" dirty="0"/>
          </a:p>
          <a:p>
            <a:pPr lvl="1"/>
            <a:r>
              <a:rPr lang="en-US" dirty="0"/>
              <a:t>which we won't talk about until later.</a:t>
            </a:r>
          </a:p>
          <a:p>
            <a:r>
              <a:rPr lang="en-US" dirty="0"/>
              <a:t>but you really won't need stack variables in this class.</a:t>
            </a:r>
          </a:p>
          <a:p>
            <a:pPr lvl="1"/>
            <a:r>
              <a:rPr lang="en-US" b="1" dirty="0"/>
              <a:t>we can be clever and use the s registers as locals instead.</a:t>
            </a:r>
          </a:p>
          <a:p>
            <a:pPr lvl="2"/>
            <a:r>
              <a:rPr lang="en-US" dirty="0"/>
              <a:t>but we'll still need the stack for those…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CDF79B-0B88-8548-B39C-CF5C8F31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6A0DD0-1971-4A42-8B63-03D937E3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8694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Arbitrariness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4220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 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everything's in binary, and assembly has no types</a:t>
            </a:r>
          </a:p>
          <a:p>
            <a:r>
              <a:rPr lang="en-US" dirty="0"/>
              <a:t>how does the computer know how to add two numbers?</a:t>
            </a:r>
          </a:p>
          <a:p>
            <a:r>
              <a:rPr lang="en-US" dirty="0"/>
              <a:t>how does it know what numbers even </a:t>
            </a:r>
            <a:r>
              <a:rPr lang="en-US" i="1" dirty="0"/>
              <a:t>are?</a:t>
            </a:r>
            <a:endParaRPr lang="en-US" dirty="0"/>
          </a:p>
          <a:p>
            <a:r>
              <a:rPr lang="en-US" dirty="0"/>
              <a:t>how does it know how to manipulate strings?</a:t>
            </a:r>
          </a:p>
          <a:p>
            <a:r>
              <a:rPr lang="en-US" dirty="0"/>
              <a:t>how does it know if one pattern of bits is a string or a number or a video or a program or a file or an icon 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957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13123" y="2134225"/>
            <a:ext cx="63177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i="1" dirty="0"/>
              <a:t>IT DOESN'T</a:t>
            </a:r>
          </a:p>
        </p:txBody>
      </p:sp>
    </p:spTree>
    <p:extLst>
      <p:ext uri="{BB962C8B-B14F-4D97-AF65-F5344CB8AC3E}">
        <p14:creationId xmlns:p14="http://schemas.microsoft.com/office/powerpoint/2010/main" val="32772445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it means to be "arbitrary"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means there's </a:t>
            </a:r>
            <a:r>
              <a:rPr lang="en-US" b="1" dirty="0"/>
              <a:t>no reason for it to be that way.</a:t>
            </a:r>
          </a:p>
          <a:p>
            <a:r>
              <a:rPr lang="en-US" dirty="0"/>
              <a:t>we just </a:t>
            </a:r>
            <a:r>
              <a:rPr lang="en-US" b="1" i="1" dirty="0"/>
              <a:t>agree</a:t>
            </a:r>
            <a:r>
              <a:rPr lang="en-US" dirty="0"/>
              <a:t> that it's how things are. </a:t>
            </a:r>
            <a:r>
              <a:rPr lang="en-US" i="1" dirty="0"/>
              <a:t>the fact that we agree</a:t>
            </a:r>
            <a:r>
              <a:rPr lang="en-US" dirty="0"/>
              <a:t> is more important than </a:t>
            </a:r>
            <a:r>
              <a:rPr lang="en-US" i="1" dirty="0"/>
              <a:t>what we agree on. </a:t>
            </a:r>
            <a:r>
              <a:rPr lang="en-US" sz="1400" dirty="0"/>
              <a:t>(e.g. what side of the road do we drive on?)</a:t>
            </a:r>
            <a:endParaRPr lang="en-US" dirty="0"/>
          </a:p>
          <a:p>
            <a:r>
              <a:rPr lang="en-US" dirty="0"/>
              <a:t>one of the biggest things I want you to learn from this course is: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what a pattern of bits </a:t>
            </a:r>
            <a:r>
              <a:rPr lang="en-US" sz="2800" b="1" i="1" dirty="0">
                <a:solidFill>
                  <a:srgbClr val="FF0000"/>
                </a:solidFill>
              </a:rPr>
              <a:t>means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/>
              <a:t>is arbitrary.</a:t>
            </a:r>
          </a:p>
          <a:p>
            <a:endParaRPr lang="en-US" dirty="0"/>
          </a:p>
          <a:p>
            <a:r>
              <a:rPr lang="en-US" dirty="0"/>
              <a:t>and, as a corollary: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sz="2800" b="1" dirty="0"/>
              <a:t>the </a:t>
            </a:r>
            <a:r>
              <a:rPr lang="en-US" sz="2800" b="1" i="1" dirty="0"/>
              <a:t>same</a:t>
            </a:r>
            <a:r>
              <a:rPr lang="en-US" sz="2800" b="1" dirty="0"/>
              <a:t> pattern of bits can be </a:t>
            </a:r>
            <a:r>
              <a:rPr lang="en-US" sz="2800" b="1" i="1" dirty="0"/>
              <a:t>interpreted</a:t>
            </a:r>
            <a:r>
              <a:rPr lang="en-US" sz="2800" b="1" dirty="0"/>
              <a:t> many different ways.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6534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bit pattern, many possible meanings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1219199"/>
          </a:xfrm>
        </p:spPr>
        <p:txBody>
          <a:bodyPr/>
          <a:lstStyle/>
          <a:p>
            <a:r>
              <a:rPr lang="en-US" b="1" dirty="0"/>
              <a:t>all information </a:t>
            </a:r>
            <a:r>
              <a:rPr lang="en-US" dirty="0"/>
              <a:t>on computers is stored as patterns of bits, but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how these bits are </a:t>
            </a:r>
            <a:r>
              <a:rPr lang="en-US" b="1" dirty="0"/>
              <a:t>interpreted, transformed, </a:t>
            </a:r>
            <a:r>
              <a:rPr lang="en-US" dirty="0"/>
              <a:t>and </a:t>
            </a:r>
            <a:r>
              <a:rPr lang="en-US" b="1" dirty="0"/>
              <a:t>displayed</a:t>
            </a:r>
            <a:r>
              <a:rPr lang="en-US" dirty="0"/>
              <a:t> is up to the programmer and the user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37593" y="2414593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onsolas" charset="0"/>
                <a:ea typeface="Consolas" charset="0"/>
                <a:cs typeface="Consolas" charset="0"/>
              </a:rPr>
              <a:t>11000100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608868" y="1555490"/>
            <a:ext cx="2567023" cy="921010"/>
            <a:chOff x="1285875" y="1555490"/>
            <a:chExt cx="2567023" cy="921010"/>
          </a:xfrm>
        </p:grpSpPr>
        <p:sp>
          <p:nvSpPr>
            <p:cNvPr id="9" name="TextBox 8"/>
            <p:cNvSpPr txBox="1"/>
            <p:nvPr/>
          </p:nvSpPr>
          <p:spPr>
            <a:xfrm>
              <a:off x="1285875" y="1555490"/>
              <a:ext cx="10477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ea typeface="Consolas" charset="0"/>
                  <a:cs typeface="Consolas" charset="0"/>
                </a:rPr>
                <a:t>-60</a:t>
              </a:r>
              <a:endParaRPr lang="en-US" sz="3600" b="1" dirty="0">
                <a:ea typeface="Consolas" charset="0"/>
                <a:cs typeface="Consolas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2209800" y="2064611"/>
              <a:ext cx="535708" cy="41188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507337" y="1940479"/>
              <a:ext cx="1345561" cy="308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Signed integer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36756" y="2593496"/>
            <a:ext cx="2531745" cy="832729"/>
            <a:chOff x="213763" y="2593496"/>
            <a:chExt cx="2531745" cy="832729"/>
          </a:xfrm>
        </p:grpSpPr>
        <p:sp>
          <p:nvSpPr>
            <p:cNvPr id="8" name="TextBox 7"/>
            <p:cNvSpPr txBox="1"/>
            <p:nvPr/>
          </p:nvSpPr>
          <p:spPr>
            <a:xfrm>
              <a:off x="213763" y="2779894"/>
              <a:ext cx="11906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a typeface="Consolas" charset="0"/>
                  <a:cs typeface="Consolas" charset="0"/>
                </a:rPr>
                <a:t>196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1201007" y="2768536"/>
              <a:ext cx="1544501" cy="35394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98214" y="2593496"/>
              <a:ext cx="1552348" cy="308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Unsigned integer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727381" y="3043215"/>
            <a:ext cx="2202741" cy="1425688"/>
            <a:chOff x="1404388" y="3043215"/>
            <a:chExt cx="2202741" cy="1425688"/>
          </a:xfrm>
        </p:grpSpPr>
        <p:sp>
          <p:nvSpPr>
            <p:cNvPr id="11" name="TextBox 10"/>
            <p:cNvSpPr txBox="1"/>
            <p:nvPr/>
          </p:nvSpPr>
          <p:spPr>
            <a:xfrm>
              <a:off x="1404388" y="3822572"/>
              <a:ext cx="1341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atin typeface="Consolas" charset="0"/>
                  <a:ea typeface="Consolas" charset="0"/>
                  <a:cs typeface="Consolas" charset="0"/>
                </a:rPr>
                <a:t>0xC4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2209800" y="3043215"/>
              <a:ext cx="609600" cy="77935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407762" y="3534985"/>
              <a:ext cx="1199367" cy="308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Hexadecimal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999643" y="3122479"/>
            <a:ext cx="1475082" cy="1669589"/>
            <a:chOff x="3676650" y="3122479"/>
            <a:chExt cx="1475082" cy="1669589"/>
          </a:xfrm>
        </p:grpSpPr>
        <p:sp>
          <p:nvSpPr>
            <p:cNvPr id="10" name="TextBox 9"/>
            <p:cNvSpPr txBox="1"/>
            <p:nvPr/>
          </p:nvSpPr>
          <p:spPr>
            <a:xfrm>
              <a:off x="3676650" y="4145737"/>
              <a:ext cx="10477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ea typeface="Consolas" charset="0"/>
                  <a:cs typeface="Consolas" charset="0"/>
                </a:rPr>
                <a:t>Ä</a:t>
              </a:r>
              <a:endParaRPr lang="en-US" sz="3600" b="1" dirty="0">
                <a:ea typeface="Consolas" charset="0"/>
                <a:cs typeface="Consolas" charset="0"/>
              </a:endParaRPr>
            </a:p>
          </p:txBody>
        </p:sp>
        <p:cxnSp>
          <p:nvCxnSpPr>
            <p:cNvPr id="22" name="Straight Arrow Connector 21"/>
            <p:cNvCxnSpPr>
              <a:stCxn id="7" idx="2"/>
              <a:endCxn id="10" idx="0"/>
            </p:cNvCxnSpPr>
            <p:nvPr/>
          </p:nvCxnSpPr>
          <p:spPr>
            <a:xfrm>
              <a:off x="4152900" y="3122479"/>
              <a:ext cx="47625" cy="102325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308231" y="3666392"/>
              <a:ext cx="843501" cy="308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Unicode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454660" y="3043215"/>
            <a:ext cx="2335933" cy="1425687"/>
            <a:chOff x="5131667" y="3043215"/>
            <a:chExt cx="2335933" cy="1425687"/>
          </a:xfrm>
        </p:grpSpPr>
        <p:sp>
          <p:nvSpPr>
            <p:cNvPr id="12" name="TextBox 11"/>
            <p:cNvSpPr txBox="1"/>
            <p:nvPr/>
          </p:nvSpPr>
          <p:spPr>
            <a:xfrm>
              <a:off x="5410200" y="3822571"/>
              <a:ext cx="2057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call</a:t>
              </a:r>
              <a:r>
                <a:rPr lang="en-US" sz="3600" b="1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sz="3600" b="1" dirty="0" err="1">
                  <a:latin typeface="Consolas" charset="0"/>
                  <a:ea typeface="Consolas" charset="0"/>
                  <a:cs typeface="Consolas" charset="0"/>
                </a:rPr>
                <a:t>nz</a:t>
              </a:r>
              <a:endParaRPr lang="en-US" sz="3600" b="1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5131667" y="3043215"/>
              <a:ext cx="888133" cy="84576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811715" y="3341077"/>
              <a:ext cx="1356462" cy="308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z80 instruction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323415" y="1555490"/>
            <a:ext cx="2906185" cy="1018243"/>
            <a:chOff x="5000422" y="1555490"/>
            <a:chExt cx="2906185" cy="1018243"/>
          </a:xfrm>
        </p:grpSpPr>
        <p:sp>
          <p:nvSpPr>
            <p:cNvPr id="13" name="Oval 12"/>
            <p:cNvSpPr/>
            <p:nvPr/>
          </p:nvSpPr>
          <p:spPr>
            <a:xfrm>
              <a:off x="6608885" y="1555490"/>
              <a:ext cx="1297722" cy="1018243"/>
            </a:xfrm>
            <a:prstGeom prst="ellipse">
              <a:avLst/>
            </a:prstGeom>
            <a:solidFill>
              <a:srgbClr val="C83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5410200" y="2201821"/>
              <a:ext cx="1028700" cy="29203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000422" y="1961074"/>
              <a:ext cx="1261884" cy="308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R3G3B2 color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3345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computer doesn't know or care.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2514599"/>
          </a:xfrm>
        </p:spPr>
        <p:txBody>
          <a:bodyPr>
            <a:normAutofit/>
          </a:bodyPr>
          <a:lstStyle/>
          <a:p>
            <a:r>
              <a:rPr lang="en-US" dirty="0"/>
              <a:t>when writing assembly (and C!) programs, </a:t>
            </a:r>
            <a:r>
              <a:rPr lang="en-US" b="1" dirty="0"/>
              <a:t>the computer has no idea what you mean, cause nothing means anything to it</a:t>
            </a:r>
          </a:p>
          <a:p>
            <a:r>
              <a:rPr lang="en-US" dirty="0"/>
              <a:t>"my program assembles/compiles, why is it crashing?"</a:t>
            </a:r>
          </a:p>
          <a:p>
            <a:pPr lvl="1"/>
            <a:r>
              <a:rPr lang="en-US" dirty="0"/>
              <a:t>cause the computer is stupid</a:t>
            </a:r>
          </a:p>
          <a:p>
            <a:pPr lvl="1"/>
            <a:r>
              <a:rPr lang="en-US" dirty="0"/>
              <a:t>there's no difference between nonsense code and useful code</a:t>
            </a:r>
          </a:p>
          <a:p>
            <a:r>
              <a:rPr lang="en-US" b="1" dirty="0"/>
              <a:t>every "smart" thing a computer does, it does because a human programmed it to act like that. you're smarter than a computer.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371600" y="3009900"/>
            <a:ext cx="6172200" cy="2198459"/>
            <a:chOff x="1371600" y="3009900"/>
            <a:chExt cx="6172200" cy="2198459"/>
          </a:xfrm>
        </p:grpSpPr>
        <p:grpSp>
          <p:nvGrpSpPr>
            <p:cNvPr id="12" name="Group 11"/>
            <p:cNvGrpSpPr/>
            <p:nvPr/>
          </p:nvGrpSpPr>
          <p:grpSpPr>
            <a:xfrm>
              <a:off x="1371600" y="3009900"/>
              <a:ext cx="6172200" cy="2198459"/>
              <a:chOff x="1371600" y="3009900"/>
              <a:chExt cx="6172200" cy="2198459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1600" y="3009900"/>
                <a:ext cx="6172200" cy="2198459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1981200" y="3784098"/>
                <a:ext cx="127951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dumb CPU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231098" y="3769607"/>
                <a:ext cx="442750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its</a:t>
                </a:r>
                <a:endParaRPr lang="en-US" sz="18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236376" y="4410752"/>
                <a:ext cx="945224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code</a:t>
                </a:r>
                <a:r>
                  <a:rPr lang="en-US" sz="1800" dirty="0"/>
                  <a:t>.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715000" y="4426141"/>
                <a:ext cx="1219200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human.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041349" y="4781872"/>
                <a:ext cx="1999717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lovely person"</a:t>
                </a: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5715000" y="3086100"/>
              <a:ext cx="16764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200373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DF38F-FEAA-904E-95D9-92E747066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It's about discipline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917CB-8CE2-2747-A74E-2A56212C1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it's up to you to do things right, because the CPU won't help you.</a:t>
            </a:r>
          </a:p>
          <a:p>
            <a:pPr lvl="1"/>
            <a:r>
              <a:rPr lang="en-US" dirty="0"/>
              <a:t>the CPU is incredibly stupid. it's a simple machine.</a:t>
            </a:r>
          </a:p>
          <a:p>
            <a:r>
              <a:rPr lang="en-US" dirty="0"/>
              <a:t>when using </a:t>
            </a:r>
            <a:r>
              <a:rPr lang="en-US" dirty="0" err="1"/>
              <a:t>asm</a:t>
            </a:r>
            <a:r>
              <a:rPr lang="en-US" dirty="0"/>
              <a:t>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you must develop a strong discipline to write your code correctly. you must </a:t>
            </a:r>
            <a:r>
              <a:rPr lang="en-US" b="1" i="1" dirty="0">
                <a:solidFill>
                  <a:srgbClr val="FF0000"/>
                </a:solidFill>
              </a:rPr>
              <a:t>manage complexity.</a:t>
            </a:r>
          </a:p>
          <a:p>
            <a:pPr lvl="1"/>
            <a:r>
              <a:rPr lang="en-US" dirty="0"/>
              <a:t>"managing complexity" means </a:t>
            </a:r>
            <a:r>
              <a:rPr lang="en-US" b="1" dirty="0"/>
              <a:t>making things easier for yourself.</a:t>
            </a:r>
          </a:p>
          <a:p>
            <a:pPr lvl="1"/>
            <a:r>
              <a:rPr lang="en-US" dirty="0"/>
              <a:t>and when writing </a:t>
            </a:r>
            <a:r>
              <a:rPr lang="en-US" dirty="0" err="1"/>
              <a:t>asm</a:t>
            </a:r>
            <a:r>
              <a:rPr lang="en-US" dirty="0"/>
              <a:t>, </a:t>
            </a:r>
            <a:r>
              <a:rPr lang="en-US" i="1" dirty="0"/>
              <a:t>everything</a:t>
            </a:r>
            <a:r>
              <a:rPr lang="en-US" dirty="0"/>
              <a:t> is complex.</a:t>
            </a:r>
          </a:p>
          <a:p>
            <a:r>
              <a:rPr lang="en-US" b="1" i="1" dirty="0">
                <a:solidFill>
                  <a:srgbClr val="00B050"/>
                </a:solidFill>
              </a:rPr>
              <a:t>use whitespace.</a:t>
            </a:r>
          </a:p>
          <a:p>
            <a:pPr lvl="1"/>
            <a:r>
              <a:rPr lang="en-US" dirty="0"/>
              <a:t>a single line of HLL code might be </a:t>
            </a:r>
            <a:r>
              <a:rPr lang="en-US" i="1" dirty="0"/>
              <a:t>several</a:t>
            </a:r>
            <a:r>
              <a:rPr lang="en-US" dirty="0"/>
              <a:t> </a:t>
            </a:r>
            <a:r>
              <a:rPr lang="en-US" dirty="0" err="1"/>
              <a:t>asm</a:t>
            </a:r>
            <a:r>
              <a:rPr lang="en-US" dirty="0"/>
              <a:t> instructions.</a:t>
            </a:r>
          </a:p>
          <a:p>
            <a:pPr lvl="1"/>
            <a:r>
              <a:rPr lang="en-US" dirty="0"/>
              <a:t>so, put </a:t>
            </a:r>
            <a:r>
              <a:rPr lang="en-US" b="1" dirty="0"/>
              <a:t>blank lines</a:t>
            </a:r>
            <a:r>
              <a:rPr lang="en-US" dirty="0"/>
              <a:t> between sequences of instructions that would be a single line of HLL code. it's like starting new paragraphs.</a:t>
            </a:r>
          </a:p>
          <a:p>
            <a:r>
              <a:rPr lang="en-US" b="1" i="1" dirty="0">
                <a:solidFill>
                  <a:srgbClr val="00B050"/>
                </a:solidFill>
              </a:rPr>
              <a:t>use comments.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write HLL pseudocode in comments to explain what the </a:t>
            </a:r>
            <a:r>
              <a:rPr lang="en-US" dirty="0" err="1"/>
              <a:t>asm</a:t>
            </a:r>
            <a:r>
              <a:rPr lang="en-US" dirty="0"/>
              <a:t> does. each line of HLL usually corresponds to a few lines of </a:t>
            </a:r>
            <a:r>
              <a:rPr lang="en-US" dirty="0" err="1"/>
              <a:t>asm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32F5A-8B90-8E48-9792-8433BDB8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BE0F4A-F5A4-C044-B9B9-11E663140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5564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6937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memory?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304800" y="647700"/>
            <a:ext cx="8499987" cy="3086884"/>
            <a:chOff x="304800" y="647700"/>
            <a:chExt cx="8499987" cy="3086884"/>
          </a:xfrm>
        </p:grpSpPr>
        <p:grpSp>
          <p:nvGrpSpPr>
            <p:cNvPr id="28" name="Group 27"/>
            <p:cNvGrpSpPr/>
            <p:nvPr/>
          </p:nvGrpSpPr>
          <p:grpSpPr>
            <a:xfrm>
              <a:off x="304800" y="647700"/>
              <a:ext cx="8499987" cy="2734429"/>
              <a:chOff x="304800" y="647700"/>
              <a:chExt cx="8499987" cy="2734429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304800" y="695355"/>
                <a:ext cx="2630005" cy="2390745"/>
                <a:chOff x="561517" y="1391494"/>
                <a:chExt cx="2630005" cy="2390745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561517" y="1391494"/>
                  <a:ext cx="1106005" cy="19812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chemeClr val="tx1"/>
                      </a:solidFill>
                    </a:rPr>
                    <a:t>Control</a:t>
                  </a:r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1667522" y="1391494"/>
                  <a:ext cx="1524000" cy="9906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chemeClr val="tx1"/>
                      </a:solidFill>
                    </a:rPr>
                    <a:t>Registers</a:t>
                  </a: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1667522" y="2382094"/>
                  <a:ext cx="1524000" cy="990600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err="1">
                      <a:solidFill>
                        <a:schemeClr val="tx1"/>
                      </a:solidFill>
                    </a:rPr>
                    <a:t>Datapath</a:t>
                  </a: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1183379" y="3382129"/>
                  <a:ext cx="134767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/>
                    <a:t>Processor</a:t>
                  </a:r>
                </a:p>
              </p:txBody>
            </p:sp>
          </p:grpSp>
          <p:sp>
            <p:nvSpPr>
              <p:cNvPr id="11" name="Right Arrow 10"/>
              <p:cNvSpPr/>
              <p:nvPr/>
            </p:nvSpPr>
            <p:spPr>
              <a:xfrm>
                <a:off x="2943194" y="1216172"/>
                <a:ext cx="457200" cy="571500"/>
              </a:xfrm>
              <a:prstGeom prst="rightArrow">
                <a:avLst/>
              </a:prstGeom>
              <a:solidFill>
                <a:srgbClr val="CE41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Left Arrow 11"/>
              <p:cNvSpPr/>
              <p:nvPr/>
            </p:nvSpPr>
            <p:spPr>
              <a:xfrm>
                <a:off x="2943194" y="758417"/>
                <a:ext cx="457200" cy="571500"/>
              </a:xfrm>
              <a:prstGeom prst="leftArrow">
                <a:avLst/>
              </a:prstGeom>
              <a:solidFill>
                <a:srgbClr val="CE41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410181" y="647700"/>
                <a:ext cx="2051599" cy="21336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915483" y="647700"/>
                <a:ext cx="2889304" cy="2734429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ight Arrow 14"/>
              <p:cNvSpPr/>
              <p:nvPr/>
            </p:nvSpPr>
            <p:spPr>
              <a:xfrm>
                <a:off x="5449405" y="1912311"/>
                <a:ext cx="457200" cy="571500"/>
              </a:xfrm>
              <a:prstGeom prst="rightArrow">
                <a:avLst/>
              </a:prstGeom>
              <a:solidFill>
                <a:srgbClr val="CE41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Left Arrow 15"/>
              <p:cNvSpPr/>
              <p:nvPr/>
            </p:nvSpPr>
            <p:spPr>
              <a:xfrm>
                <a:off x="5449405" y="1454556"/>
                <a:ext cx="457200" cy="571500"/>
              </a:xfrm>
              <a:prstGeom prst="leftArrow">
                <a:avLst/>
              </a:prstGeom>
              <a:solidFill>
                <a:srgbClr val="CE41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398727" y="2733645"/>
              <a:ext cx="214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System Memory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01704" y="3334474"/>
              <a:ext cx="23701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Persistent Storage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 rot="20157788">
            <a:off x="6002421" y="1428908"/>
            <a:ext cx="27687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Files!!!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42686" y="3051516"/>
            <a:ext cx="1586588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smaller, but faster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85485" y="3630627"/>
            <a:ext cx="1202573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big, but slow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78759" y="941705"/>
            <a:ext cx="19132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Running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programs,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variables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" y="4192633"/>
            <a:ext cx="67019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the CPU can only run programs that are </a:t>
            </a:r>
            <a:r>
              <a:rPr lang="en-US" sz="2200" b="1" dirty="0"/>
              <a:t>in memory.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1723" y="4693872"/>
            <a:ext cx="6384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the CPU can only operate on data that is</a:t>
            </a:r>
            <a:r>
              <a:rPr lang="mr-IN" sz="2200" dirty="0"/>
              <a:t>…</a:t>
            </a:r>
            <a:r>
              <a:rPr lang="en-US" sz="2200" dirty="0"/>
              <a:t> </a:t>
            </a:r>
            <a:r>
              <a:rPr lang="en-US" sz="2200" i="1" dirty="0"/>
              <a:t>where?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35348" y="3290935"/>
            <a:ext cx="1072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volatile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64623" y="3846542"/>
            <a:ext cx="1644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</a:rPr>
              <a:t>non-volatile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450ACDD-B8CA-9646-B571-B6966E9DE30E}"/>
              </a:ext>
            </a:extLst>
          </p:cNvPr>
          <p:cNvSpPr txBox="1"/>
          <p:nvPr/>
        </p:nvSpPr>
        <p:spPr>
          <a:xfrm>
            <a:off x="1641921" y="1285845"/>
            <a:ext cx="1072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D8D8"/>
                </a:solidFill>
              </a:rPr>
              <a:t>volatile</a:t>
            </a:r>
          </a:p>
        </p:txBody>
      </p:sp>
    </p:spTree>
    <p:extLst>
      <p:ext uri="{BB962C8B-B14F-4D97-AF65-F5344CB8AC3E}">
        <p14:creationId xmlns:p14="http://schemas.microsoft.com/office/powerpoint/2010/main" val="1017915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Bytes, bytes, bytes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memory is </a:t>
            </a:r>
            <a:r>
              <a:rPr lang="en-US" b="1" dirty="0"/>
              <a:t>a big one-dimensional array of bytes.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15E6618-0D4A-A347-BE2A-5CA094D0E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154483"/>
              </p:ext>
            </p:extLst>
          </p:nvPr>
        </p:nvGraphicFramePr>
        <p:xfrm>
          <a:off x="197550" y="1927337"/>
          <a:ext cx="8750813" cy="528710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795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Val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30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04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DE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C0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EF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BE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6C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34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</a:t>
                      </a:r>
                    </a:p>
                  </a:txBody>
                  <a:tcPr marL="101991" marR="101991" marT="50995" marB="50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</a:p>
                  </a:txBody>
                  <a:tcPr marL="101991" marR="101991" marT="50995" marB="5099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F0AB367-20DF-3946-B8AB-892799013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556371"/>
              </p:ext>
            </p:extLst>
          </p:nvPr>
        </p:nvGraphicFramePr>
        <p:xfrm>
          <a:off x="197550" y="1459587"/>
          <a:ext cx="8748900" cy="467750"/>
        </p:xfrm>
        <a:graphic>
          <a:graphicData uri="http://schemas.openxmlformats.org/drawingml/2006/table">
            <a:tbl>
              <a:tblPr firstCol="1">
                <a:tableStyleId>{2D5ABB26-0587-4C30-8999-92F81FD0307C}</a:tableStyleId>
              </a:tblPr>
              <a:tblGrid>
                <a:gridCol w="793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err="1"/>
                        <a:t>Addr</a:t>
                      </a:r>
                      <a:endParaRPr lang="en-US" sz="2000" i="1" dirty="0"/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02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03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04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05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06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07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08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09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0A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0B</a:t>
                      </a:r>
                      <a:endParaRPr lang="en-US" sz="24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01991" marR="101991" marT="50995" marB="5099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</a:p>
                  </a:txBody>
                  <a:tcPr marL="101991" marR="101991" marT="50995" marB="50995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F26CEC8-CE42-AB48-813C-76954FE881F2}"/>
              </a:ext>
            </a:extLst>
          </p:cNvPr>
          <p:cNvSpPr txBox="1"/>
          <p:nvPr/>
        </p:nvSpPr>
        <p:spPr>
          <a:xfrm>
            <a:off x="990600" y="1028700"/>
            <a:ext cx="7162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every byte has an </a:t>
            </a:r>
            <a:r>
              <a:rPr lang="en-US" sz="2200" b="1" dirty="0"/>
              <a:t>address</a:t>
            </a:r>
            <a:r>
              <a:rPr lang="en-US" sz="2200" dirty="0"/>
              <a:t> (its index in the array).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81D3C5-F85A-1947-A743-CDD059AC8794}"/>
              </a:ext>
            </a:extLst>
          </p:cNvPr>
          <p:cNvSpPr txBox="1"/>
          <p:nvPr/>
        </p:nvSpPr>
        <p:spPr>
          <a:xfrm>
            <a:off x="609600" y="27051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 architecture where every byte has an address (and where each address refers to one byte) is called </a:t>
            </a:r>
            <a:r>
              <a:rPr lang="en-US" sz="2200" b="1" dirty="0"/>
              <a:t>byte-addressable.</a:t>
            </a:r>
            <a:endParaRPr lang="en-US" sz="2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BCAECD-8E91-7C4E-AF2D-72B7BFC335CB}"/>
              </a:ext>
            </a:extLst>
          </p:cNvPr>
          <p:cNvSpPr txBox="1"/>
          <p:nvPr/>
        </p:nvSpPr>
        <p:spPr>
          <a:xfrm rot="21280539">
            <a:off x="853726" y="3816718"/>
            <a:ext cx="7436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we </a:t>
            </a:r>
            <a:r>
              <a:rPr lang="en-US" sz="4000" b="1" dirty="0">
                <a:solidFill>
                  <a:srgbClr val="FF0000"/>
                </a:solidFill>
              </a:rPr>
              <a:t>do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not </a:t>
            </a:r>
            <a:r>
              <a:rPr lang="en-US" sz="4000" dirty="0">
                <a:solidFill>
                  <a:srgbClr val="FF0000"/>
                </a:solidFill>
              </a:rPr>
              <a:t>measure memory data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or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addresses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in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i="1" dirty="0">
                <a:solidFill>
                  <a:srgbClr val="FF0000"/>
                </a:solidFill>
              </a:rPr>
              <a:t>bits.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8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DB24B-016D-0C48-A424-1CD5C9582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Wait, only one dimension? </a:t>
            </a:r>
            <a:r>
              <a:rPr lang="en-US" sz="2000" dirty="0"/>
              <a:t>(animated)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EF766-B33B-DE41-B303-BF983E201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what about 2D arrays, 3D arrays, trees…?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FDFD-3C1F-2D47-AFFF-E566E1410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D844AE-C12C-F346-A69C-A881DEE4A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6F23682-B34F-254B-95FB-6B3E2D3D7E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13823"/>
              </p:ext>
            </p:extLst>
          </p:nvPr>
        </p:nvGraphicFramePr>
        <p:xfrm>
          <a:off x="762000" y="1577784"/>
          <a:ext cx="1828800" cy="457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90464796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95221858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1348472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011824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505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A5E3284-9726-B24C-9363-7C988F2EF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733392"/>
              </p:ext>
            </p:extLst>
          </p:nvPr>
        </p:nvGraphicFramePr>
        <p:xfrm>
          <a:off x="762000" y="2034984"/>
          <a:ext cx="1828800" cy="457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90464796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95221858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1348472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011824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505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FB53F4F-3C76-434A-9E2F-5D85F43EC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371777"/>
              </p:ext>
            </p:extLst>
          </p:nvPr>
        </p:nvGraphicFramePr>
        <p:xfrm>
          <a:off x="762000" y="2492184"/>
          <a:ext cx="1828800" cy="457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90464796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95221858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1348472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011824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505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E2752D9-B668-B545-86C1-04F50A471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929415"/>
              </p:ext>
            </p:extLst>
          </p:nvPr>
        </p:nvGraphicFramePr>
        <p:xfrm>
          <a:off x="762000" y="2949384"/>
          <a:ext cx="1828800" cy="457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90464796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95221858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1348472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011824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5056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15623C4-3801-A648-AFC3-96E3B2B5615A}"/>
              </a:ext>
            </a:extLst>
          </p:cNvPr>
          <p:cNvSpPr txBox="1"/>
          <p:nvPr/>
        </p:nvSpPr>
        <p:spPr>
          <a:xfrm>
            <a:off x="762000" y="952500"/>
            <a:ext cx="51276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any higher-dimensional data structure…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B2D773-B12D-2943-8243-0159A15B47A1}"/>
              </a:ext>
            </a:extLst>
          </p:cNvPr>
          <p:cNvSpPr txBox="1"/>
          <p:nvPr/>
        </p:nvSpPr>
        <p:spPr>
          <a:xfrm>
            <a:off x="5715000" y="952500"/>
            <a:ext cx="24059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can be </a:t>
            </a:r>
            <a:r>
              <a:rPr lang="en-US" sz="2200" b="1" dirty="0"/>
              <a:t>serialized.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B4EFDC-0C9F-1A4F-85AD-047993DF961C}"/>
              </a:ext>
            </a:extLst>
          </p:cNvPr>
          <p:cNvSpPr txBox="1"/>
          <p:nvPr/>
        </p:nvSpPr>
        <p:spPr>
          <a:xfrm>
            <a:off x="609600" y="3681246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remember: </a:t>
            </a:r>
            <a:r>
              <a:rPr lang="en-US" sz="2200" b="1" dirty="0"/>
              <a:t>make the simplest thing that works, and build everything else on top of it.</a:t>
            </a:r>
            <a:endParaRPr lang="en-US" sz="2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013B03-54B2-7843-ACAA-E17C5AE66734}"/>
              </a:ext>
            </a:extLst>
          </p:cNvPr>
          <p:cNvSpPr txBox="1"/>
          <p:nvPr/>
        </p:nvSpPr>
        <p:spPr>
          <a:xfrm>
            <a:off x="636104" y="4468909"/>
            <a:ext cx="807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multidimensional arrays are an abstraction!</a:t>
            </a:r>
          </a:p>
        </p:txBody>
      </p:sp>
    </p:spTree>
    <p:extLst>
      <p:ext uri="{BB962C8B-B14F-4D97-AF65-F5344CB8AC3E}">
        <p14:creationId xmlns:p14="http://schemas.microsoft.com/office/powerpoint/2010/main" val="573197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1 -1.11111E-6 C 0.1448 -1.11111E-6 0.2 -0.02222 0.2 -0.04 L 0.2 -0.08 " pathEditMode="relative" rAng="0" ptsTypes="AAAA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-40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2 -1.11111E-6 C 0.28959 -1.11111E-6 0.4 -0.04417 0.4 -0.08 L 0.4 -0.16 " pathEditMode="relative" rAng="0" ptsTypes="AAAA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-80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3 -1.11111E-6 C 0.43455 -1.11111E-6 0.6 -0.06639 0.6 -0.12 L 0.6 -0.24 " pathEditMode="relative" rAng="0" ptsTypes="AAAA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0" y="-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hape 290" descr="Image result for kibbles n bits"/>
          <p:cNvPicPr preferRelativeResize="0"/>
          <p:nvPr/>
        </p:nvPicPr>
        <p:blipFill>
          <a:blip r:embed="rId3">
            <a:alphaModFix amt="38000"/>
          </a:blip>
          <a:stretch>
            <a:fillRect/>
          </a:stretch>
        </p:blipFill>
        <p:spPr>
          <a:xfrm>
            <a:off x="3705626" y="4192606"/>
            <a:ext cx="2141650" cy="14086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Prefixes are hard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685850" cy="4801659"/>
          </a:xfrm>
        </p:spPr>
        <p:txBody>
          <a:bodyPr/>
          <a:lstStyle/>
          <a:p>
            <a:r>
              <a:rPr lang="en-US" dirty="0"/>
              <a:t>if you see kB, that means "kilobyte"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mr-IN" dirty="0"/>
              <a:t>…</a:t>
            </a:r>
            <a:r>
              <a:rPr lang="en-US" dirty="0"/>
              <a:t>but is that </a:t>
            </a:r>
            <a:r>
              <a:rPr lang="en-US" b="1" dirty="0"/>
              <a:t>2</a:t>
            </a:r>
            <a:r>
              <a:rPr lang="en-US" b="1" baseline="30000" dirty="0"/>
              <a:t>10</a:t>
            </a:r>
            <a:r>
              <a:rPr lang="en-US" dirty="0"/>
              <a:t> bytes, or </a:t>
            </a:r>
            <a:r>
              <a:rPr lang="en-US" b="1" dirty="0"/>
              <a:t>10</a:t>
            </a:r>
            <a:r>
              <a:rPr lang="en-US" b="1" baseline="30000" dirty="0"/>
              <a:t>3</a:t>
            </a:r>
            <a:r>
              <a:rPr lang="en-US" dirty="0"/>
              <a:t> bytes?</a:t>
            </a:r>
          </a:p>
          <a:p>
            <a:pPr lvl="1"/>
            <a:r>
              <a:rPr lang="en-US" dirty="0"/>
              <a:t>historically, 2</a:t>
            </a:r>
            <a:r>
              <a:rPr lang="en-US" baseline="30000" dirty="0"/>
              <a:t>10</a:t>
            </a:r>
            <a:endParaRPr lang="en-US" dirty="0"/>
          </a:p>
          <a:p>
            <a:r>
              <a:rPr lang="en-US" dirty="0"/>
              <a:t>this is </a:t>
            </a:r>
            <a:r>
              <a:rPr lang="en-US" i="1" dirty="0"/>
              <a:t>technically</a:t>
            </a:r>
            <a:r>
              <a:rPr lang="en-US" dirty="0"/>
              <a:t> incorrect, but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b="1" dirty="0"/>
              <a:t>many people still say "kilo, mega" to mean the powers of 2</a:t>
            </a:r>
          </a:p>
          <a:p>
            <a:pPr lvl="1"/>
            <a:r>
              <a:rPr lang="en-US" dirty="0"/>
              <a:t>even if they </a:t>
            </a:r>
            <a:r>
              <a:rPr lang="en-US" i="1" dirty="0"/>
              <a:t>write</a:t>
            </a:r>
            <a:r>
              <a:rPr lang="en-US" dirty="0"/>
              <a:t> </a:t>
            </a:r>
            <a:r>
              <a:rPr lang="en-US" dirty="0" err="1"/>
              <a:t>kiB</a:t>
            </a:r>
            <a:r>
              <a:rPr lang="en-US" dirty="0"/>
              <a:t>, </a:t>
            </a:r>
            <a:r>
              <a:rPr lang="en-US" dirty="0" err="1"/>
              <a:t>MiB</a:t>
            </a:r>
            <a:endParaRPr lang="en-US" dirty="0"/>
          </a:p>
          <a:p>
            <a:r>
              <a:rPr lang="en-US" dirty="0"/>
              <a:t>you will see powers of ten in:</a:t>
            </a:r>
          </a:p>
          <a:p>
            <a:pPr lvl="1"/>
            <a:r>
              <a:rPr lang="en-US" dirty="0"/>
              <a:t>hard drive sizes (1TB = 909GiB)</a:t>
            </a:r>
          </a:p>
          <a:p>
            <a:pPr lvl="1"/>
            <a:r>
              <a:rPr lang="en-US" dirty="0"/>
              <a:t>network speeds (1Mb/s = 122kiB/s)</a:t>
            </a:r>
          </a:p>
          <a:p>
            <a:pPr lvl="1"/>
            <a:r>
              <a:rPr lang="en-US" dirty="0"/>
              <a:t>file sizes on recent versions of macOS (so your 1TB drive shows up as 1TB)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Shape 292"/>
          <p:cNvGraphicFramePr/>
          <p:nvPr>
            <p:extLst>
              <p:ext uri="{D42A27DB-BD31-4B8C-83A1-F6EECF244321}">
                <p14:modId xmlns:p14="http://schemas.microsoft.com/office/powerpoint/2010/main" val="496656028"/>
              </p:ext>
            </p:extLst>
          </p:nvPr>
        </p:nvGraphicFramePr>
        <p:xfrm>
          <a:off x="5831680" y="524945"/>
          <a:ext cx="3236120" cy="20116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43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200" dirty="0">
                          <a:sym typeface="Trebuchet MS"/>
                        </a:rPr>
                        <a:t>Prefix</a:t>
                      </a:r>
                      <a:endParaRPr lang="en" sz="2200" b="1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2200" dirty="0">
                          <a:sym typeface="Trebuchet MS"/>
                        </a:rPr>
                        <a:t>Value</a:t>
                      </a:r>
                      <a:endParaRPr lang="en" sz="2200" b="1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sym typeface="Trebuchet MS"/>
                        </a:rPr>
                        <a:t>kilo (k)</a:t>
                      </a:r>
                      <a:endParaRPr lang="en" sz="2000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sym typeface="Trebuchet MS"/>
                        </a:rPr>
                        <a:t>10</a:t>
                      </a:r>
                      <a:r>
                        <a:rPr lang="en" sz="2000" baseline="30000" dirty="0">
                          <a:sym typeface="Trebuchet MS"/>
                        </a:rPr>
                        <a:t>3</a:t>
                      </a:r>
                      <a:endParaRPr lang="en" sz="2000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sym typeface="Trebuchet MS"/>
                        </a:rPr>
                        <a:t>mega (M)</a:t>
                      </a:r>
                      <a:endParaRPr lang="en" sz="2000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sym typeface="Trebuchet MS"/>
                        </a:rPr>
                        <a:t>10</a:t>
                      </a:r>
                      <a:r>
                        <a:rPr lang="en" sz="2000" baseline="30000" dirty="0">
                          <a:sym typeface="Trebuchet MS"/>
                        </a:rPr>
                        <a:t>6</a:t>
                      </a:r>
                      <a:r>
                        <a:rPr lang="en" sz="2000" dirty="0">
                          <a:sym typeface="Trebuchet MS"/>
                        </a:rPr>
                        <a:t> (1</a:t>
                      </a:r>
                      <a:r>
                        <a:rPr lang="en-US" sz="2000" dirty="0">
                          <a:sym typeface="Trebuchet MS"/>
                        </a:rPr>
                        <a:t> million</a:t>
                      </a:r>
                      <a:r>
                        <a:rPr lang="en" sz="2000" dirty="0">
                          <a:sym typeface="Trebuchet MS"/>
                        </a:rPr>
                        <a:t>)</a:t>
                      </a:r>
                      <a:endParaRPr lang="en" sz="2000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sym typeface="Trebuchet MS"/>
                        </a:rPr>
                        <a:t>giga (G)</a:t>
                      </a:r>
                      <a:endParaRPr lang="en" sz="2000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sym typeface="Trebuchet MS"/>
                        </a:rPr>
                        <a:t>10</a:t>
                      </a:r>
                      <a:r>
                        <a:rPr lang="en" sz="2000" baseline="30000" dirty="0">
                          <a:sym typeface="Trebuchet MS"/>
                        </a:rPr>
                        <a:t>9</a:t>
                      </a:r>
                      <a:r>
                        <a:rPr lang="en" sz="2000" dirty="0">
                          <a:sym typeface="Trebuchet MS"/>
                        </a:rPr>
                        <a:t> (1 billion)</a:t>
                      </a:r>
                      <a:endParaRPr lang="en" sz="2000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250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sym typeface="Trebuchet MS"/>
                        </a:rPr>
                        <a:t>tera (T)</a:t>
                      </a:r>
                      <a:endParaRPr lang="en" sz="2000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sym typeface="Trebuchet MS"/>
                        </a:rPr>
                        <a:t>10</a:t>
                      </a:r>
                      <a:r>
                        <a:rPr lang="en" sz="2000" baseline="30000" dirty="0">
                          <a:sym typeface="Trebuchet MS"/>
                        </a:rPr>
                        <a:t>12</a:t>
                      </a:r>
                      <a:r>
                        <a:rPr lang="en" sz="2000" dirty="0">
                          <a:sym typeface="Trebuchet MS"/>
                        </a:rPr>
                        <a:t> (1 trillion)</a:t>
                      </a:r>
                      <a:endParaRPr lang="en" sz="2000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436554"/>
              </p:ext>
            </p:extLst>
          </p:nvPr>
        </p:nvGraphicFramePr>
        <p:xfrm>
          <a:off x="5838250" y="2598420"/>
          <a:ext cx="3229550" cy="201168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33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2200" dirty="0">
                          <a:sym typeface="Trebuchet MS"/>
                        </a:rPr>
                        <a:t>Prefix</a:t>
                      </a:r>
                      <a:endParaRPr lang="en" sz="2200" b="1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2200" dirty="0">
                          <a:sym typeface="Trebuchet MS"/>
                        </a:rPr>
                        <a:t>Value</a:t>
                      </a:r>
                      <a:endParaRPr lang="en" sz="2200" b="1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 sz="2000" dirty="0" err="1">
                          <a:sym typeface="Trebuchet MS"/>
                        </a:rPr>
                        <a:t>kibi</a:t>
                      </a:r>
                      <a:r>
                        <a:rPr lang="en-US" sz="2000" dirty="0">
                          <a:sym typeface="Trebuchet MS"/>
                        </a:rPr>
                        <a:t> (</a:t>
                      </a:r>
                      <a:r>
                        <a:rPr lang="en-US" sz="2000" dirty="0" err="1">
                          <a:sym typeface="Trebuchet MS"/>
                        </a:rPr>
                        <a:t>ki</a:t>
                      </a:r>
                      <a:r>
                        <a:rPr lang="en-US" sz="2000" dirty="0">
                          <a:sym typeface="Trebuchet MS"/>
                        </a:rPr>
                        <a:t>)</a:t>
                      </a:r>
                      <a:endParaRPr lang="en" sz="2000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sym typeface="Trebuchet MS"/>
                        </a:rPr>
                        <a:t>2</a:t>
                      </a:r>
                      <a:r>
                        <a:rPr lang="en" sz="2000" baseline="30000" dirty="0">
                          <a:sym typeface="Trebuchet MS"/>
                        </a:rPr>
                        <a:t>10</a:t>
                      </a:r>
                      <a:r>
                        <a:rPr lang="en" sz="2000" dirty="0">
                          <a:sym typeface="Trebuchet MS"/>
                        </a:rPr>
                        <a:t> (1,024)</a:t>
                      </a:r>
                      <a:endParaRPr lang="en" sz="2000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 sz="2000" dirty="0" err="1">
                          <a:sym typeface="Trebuchet MS"/>
                        </a:rPr>
                        <a:t>mebi</a:t>
                      </a:r>
                      <a:r>
                        <a:rPr lang="en-US" sz="2000" dirty="0">
                          <a:sym typeface="Trebuchet MS"/>
                        </a:rPr>
                        <a:t> (Mi)</a:t>
                      </a:r>
                      <a:endParaRPr lang="en" sz="2000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sym typeface="Trebuchet MS"/>
                        </a:rPr>
                        <a:t>2</a:t>
                      </a:r>
                      <a:r>
                        <a:rPr lang="en" sz="2000" baseline="30000" dirty="0">
                          <a:sym typeface="Trebuchet MS"/>
                        </a:rPr>
                        <a:t>20</a:t>
                      </a:r>
                      <a:r>
                        <a:rPr lang="en" sz="2000" dirty="0">
                          <a:sym typeface="Trebuchet MS"/>
                        </a:rPr>
                        <a:t> (1,048,576)</a:t>
                      </a:r>
                      <a:endParaRPr lang="en" sz="2000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 sz="2000" dirty="0" err="1">
                          <a:sym typeface="Trebuchet MS"/>
                        </a:rPr>
                        <a:t>gibi</a:t>
                      </a:r>
                      <a:r>
                        <a:rPr lang="en-US" sz="2000" baseline="0" dirty="0">
                          <a:sym typeface="Trebuchet MS"/>
                        </a:rPr>
                        <a:t> (</a:t>
                      </a:r>
                      <a:r>
                        <a:rPr lang="en-US" sz="2000" baseline="0" dirty="0" err="1">
                          <a:sym typeface="Trebuchet MS"/>
                        </a:rPr>
                        <a:t>Gi</a:t>
                      </a:r>
                      <a:r>
                        <a:rPr lang="en-US" sz="2000" baseline="0" dirty="0">
                          <a:sym typeface="Trebuchet MS"/>
                        </a:rPr>
                        <a:t>)</a:t>
                      </a:r>
                      <a:endParaRPr lang="en" sz="2000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sym typeface="Trebuchet MS"/>
                        </a:rPr>
                        <a:t>2</a:t>
                      </a:r>
                      <a:r>
                        <a:rPr lang="en" sz="2000" baseline="30000" dirty="0">
                          <a:sym typeface="Trebuchet MS"/>
                        </a:rPr>
                        <a:t>30</a:t>
                      </a:r>
                      <a:r>
                        <a:rPr lang="en" sz="2000" dirty="0">
                          <a:sym typeface="Trebuchet MS"/>
                        </a:rPr>
                        <a:t> (~1 billion)</a:t>
                      </a:r>
                      <a:endParaRPr lang="en" sz="2000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25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 sz="2000" dirty="0" err="1">
                          <a:sym typeface="Trebuchet MS"/>
                        </a:rPr>
                        <a:t>tebi</a:t>
                      </a:r>
                      <a:r>
                        <a:rPr lang="en-US" sz="2000" dirty="0">
                          <a:sym typeface="Trebuchet MS"/>
                        </a:rPr>
                        <a:t> (</a:t>
                      </a:r>
                      <a:r>
                        <a:rPr lang="en-US" sz="2000" dirty="0" err="1">
                          <a:sym typeface="Trebuchet MS"/>
                        </a:rPr>
                        <a:t>Ti</a:t>
                      </a:r>
                      <a:r>
                        <a:rPr lang="en-US" sz="2000" dirty="0">
                          <a:sym typeface="Trebuchet MS"/>
                        </a:rPr>
                        <a:t>)</a:t>
                      </a:r>
                      <a:endParaRPr lang="en" sz="2000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sym typeface="Trebuchet MS"/>
                        </a:rPr>
                        <a:t>2</a:t>
                      </a:r>
                      <a:r>
                        <a:rPr lang="en" sz="2000" baseline="30000" dirty="0">
                          <a:sym typeface="Trebuchet MS"/>
                        </a:rPr>
                        <a:t>40</a:t>
                      </a:r>
                      <a:r>
                        <a:rPr lang="en" sz="2000" dirty="0">
                          <a:sym typeface="Trebuchet MS"/>
                        </a:rPr>
                        <a:t> (~1 trillion)</a:t>
                      </a:r>
                      <a:endParaRPr lang="en" sz="2000" dirty="0">
                        <a:latin typeface="Segoe UI" charset="0"/>
                        <a:ea typeface="Segoe UI" charset="0"/>
                        <a:cs typeface="Segoe UI" charset="0"/>
                        <a:sym typeface="Trebuchet M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9057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Variables, Loads, Stores</a:t>
            </a:r>
            <a:br>
              <a:rPr lang="en-US" dirty="0"/>
            </a:br>
            <a:r>
              <a:rPr lang="en-US" sz="2000" dirty="0"/>
              <a:t>loads ___ the values of variables.</a:t>
            </a:r>
            <a:br>
              <a:rPr lang="en-US" sz="2000" dirty="0"/>
            </a:br>
            <a:r>
              <a:rPr lang="en-US" sz="2000" dirty="0"/>
              <a:t>stores </a:t>
            </a:r>
            <a:r>
              <a:rPr lang="en-US" sz="2000" dirty="0">
                <a:solidFill>
                  <a:srgbClr val="FFFFFF"/>
                </a:solidFill>
              </a:rPr>
              <a:t>___ the values of variables.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485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everything </a:t>
            </a:r>
            <a:r>
              <a:rPr lang="en-US" dirty="0"/>
              <a:t>in memory </a:t>
            </a:r>
            <a:r>
              <a:rPr lang="en-US" b="1" dirty="0"/>
              <a:t>has an address. </a:t>
            </a:r>
            <a:r>
              <a:rPr lang="en-US" dirty="0"/>
              <a:t>variables, code, objects…</a:t>
            </a:r>
            <a:endParaRPr lang="en-US" b="1" dirty="0"/>
          </a:p>
          <a:p>
            <a:r>
              <a:rPr lang="en-US" dirty="0"/>
              <a:t>a super important concept:</a:t>
            </a:r>
          </a:p>
          <a:p>
            <a:pPr marL="258605" lvl="1" indent="0" algn="ctr">
              <a:buNone/>
            </a:pPr>
            <a:r>
              <a:rPr lang="en-US" sz="3200" dirty="0">
                <a:solidFill>
                  <a:srgbClr val="FF0000"/>
                </a:solidFill>
              </a:rPr>
              <a:t>every variable really has </a:t>
            </a:r>
            <a:r>
              <a:rPr lang="en-US" sz="3200" b="1" dirty="0">
                <a:solidFill>
                  <a:srgbClr val="FF0000"/>
                </a:solidFill>
              </a:rPr>
              <a:t>two parts: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an </a:t>
            </a:r>
            <a:r>
              <a:rPr lang="en-US" sz="3200" b="1" dirty="0">
                <a:solidFill>
                  <a:srgbClr val="FF0000"/>
                </a:solidFill>
              </a:rPr>
              <a:t>address</a:t>
            </a:r>
            <a:r>
              <a:rPr lang="en-US" sz="3200" dirty="0">
                <a:solidFill>
                  <a:srgbClr val="FF0000"/>
                </a:solidFill>
              </a:rPr>
              <a:t> and a </a:t>
            </a:r>
            <a:r>
              <a:rPr lang="en-US" sz="3200" b="1" dirty="0">
                <a:solidFill>
                  <a:srgbClr val="FF0000"/>
                </a:solidFill>
              </a:rPr>
              <a:t>value.</a:t>
            </a:r>
          </a:p>
          <a:p>
            <a:r>
              <a:rPr lang="en-US" dirty="0"/>
              <a:t>the address is </a:t>
            </a:r>
            <a:r>
              <a:rPr lang="en-US" i="1" dirty="0"/>
              <a:t>where it is, </a:t>
            </a:r>
            <a:r>
              <a:rPr lang="en-US" dirty="0"/>
              <a:t>and the value is </a:t>
            </a:r>
            <a:r>
              <a:rPr lang="en-US" i="1" dirty="0"/>
              <a:t>what is in it.</a:t>
            </a:r>
          </a:p>
          <a:p>
            <a:r>
              <a:rPr lang="en-US" dirty="0"/>
              <a:t>if you want to create a variable in memory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first you need to </a:t>
            </a:r>
            <a:r>
              <a:rPr lang="en-US" b="1" dirty="0"/>
              <a:t>give it an address and enough space to "live."</a:t>
            </a:r>
          </a:p>
          <a:p>
            <a:r>
              <a:rPr lang="en-US" dirty="0"/>
              <a:t>this </a:t>
            </a:r>
            <a:r>
              <a:rPr lang="en-US" i="1" dirty="0"/>
              <a:t>extremely tedious task</a:t>
            </a:r>
            <a:r>
              <a:rPr lang="en-US" dirty="0"/>
              <a:t> is </a:t>
            </a:r>
            <a:r>
              <a:rPr lang="en-US" b="1" dirty="0">
                <a:solidFill>
                  <a:srgbClr val="00B050"/>
                </a:solidFill>
              </a:rPr>
              <a:t>done for us by the assembler!</a:t>
            </a:r>
          </a:p>
          <a:p>
            <a:pPr lvl="1"/>
            <a:r>
              <a:rPr lang="en-US" dirty="0"/>
              <a:t>all </a:t>
            </a:r>
            <a:r>
              <a:rPr lang="en-US" i="1" dirty="0"/>
              <a:t>we</a:t>
            </a:r>
            <a:r>
              <a:rPr lang="en-US" dirty="0"/>
              <a:t> have to do is give it a </a:t>
            </a:r>
            <a:r>
              <a:rPr lang="en-US" b="1" dirty="0"/>
              <a:t>name.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7026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19477</TotalTime>
  <Words>2303</Words>
  <Application>Microsoft Macintosh PowerPoint</Application>
  <PresentationFormat>On-screen Show (16:10)</PresentationFormat>
  <Paragraphs>442</Paragraphs>
  <Slides>27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Memory and Addresses</vt:lpstr>
      <vt:lpstr>Class announcements</vt:lpstr>
      <vt:lpstr>Memory</vt:lpstr>
      <vt:lpstr>What is the memory?</vt:lpstr>
      <vt:lpstr>Bytes, bytes, bytes</vt:lpstr>
      <vt:lpstr>Wait, only one dimension? (animated)</vt:lpstr>
      <vt:lpstr>Prefixes are hard</vt:lpstr>
      <vt:lpstr>Variables, Loads, Stores loads ___ the values of variables. stores ___ the values of variables.</vt:lpstr>
      <vt:lpstr>Variable addresses</vt:lpstr>
      <vt:lpstr>Load-store architectures</vt:lpstr>
      <vt:lpstr>Operating on variables in memory (animated)</vt:lpstr>
      <vt:lpstr>MIPS ISA: Global Variables</vt:lpstr>
      <vt:lpstr>Putting a variable in memory</vt:lpstr>
      <vt:lpstr>Loading and storing words</vt:lpstr>
      <vt:lpstr>Let’s make this diagram bigger…</vt:lpstr>
      <vt:lpstr>Words, words, words (animated)</vt:lpstr>
      <vt:lpstr>Addresses of things bigger than a byte </vt:lpstr>
      <vt:lpstr>Read, modify, write</vt:lpstr>
      <vt:lpstr>You don't always have to load and store</vt:lpstr>
      <vt:lpstr>What about local variables?</vt:lpstr>
      <vt:lpstr>Arbitrariness</vt:lpstr>
      <vt:lpstr>ok so</vt:lpstr>
      <vt:lpstr>PowerPoint Presentation</vt:lpstr>
      <vt:lpstr>What it means to be "arbitrary"</vt:lpstr>
      <vt:lpstr>One bit pattern, many possible meanings</vt:lpstr>
      <vt:lpstr>The computer doesn't know or care.</vt:lpstr>
      <vt:lpstr>It's about discipline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299</cp:revision>
  <cp:lastPrinted>2017-09-07T03:08:04Z</cp:lastPrinted>
  <dcterms:created xsi:type="dcterms:W3CDTF">2017-08-16T23:52:35Z</dcterms:created>
  <dcterms:modified xsi:type="dcterms:W3CDTF">2024-01-23T18:37:51Z</dcterms:modified>
</cp:coreProperties>
</file>